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9"/>
    <p:restoredTop sz="93287"/>
  </p:normalViewPr>
  <p:slideViewPr>
    <p:cSldViewPr snapToGrid="0" snapToObjects="1">
      <p:cViewPr>
        <p:scale>
          <a:sx n="70" d="100"/>
          <a:sy n="70" d="100"/>
        </p:scale>
        <p:origin x="5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16521-DFD8-C945-BB7B-2E1CA877D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F538-AB02-ED4C-BE20-17B278142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DB4FF-11D5-F148-B959-E5BD8EC0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98C6DA-1F57-7143-B54F-ACE0DEAD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03C811-AFD1-9844-BBC0-7B3B8B6C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922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6C7C3-52E3-EE46-A6FB-381E0FE6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4352E7-F135-E74C-B4F4-4D9A418B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AAF33B-8CF7-6B41-A527-5DFFE51A5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413FD-4022-FC4F-81C8-C9671D77F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A8F64-0FE6-E841-AD36-6150403C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280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6CAA81-3371-BC49-B6EC-5976D98C4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93676C-F0F5-2D42-954E-BA5483A93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414A65-5310-C84B-B244-C082D4CD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92E4C7-AFBC-C24E-B96A-7D8C417B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94090-9173-7541-94EF-7F2433BB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698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69D70-3B65-BA4B-99F7-4F8DE90E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EA4D65-27B2-D646-A69D-7A969CF09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430F9-FCF8-9642-9CFF-30A5E72A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1224C-AA65-DC41-A430-4E3D367F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BDB17-1813-C346-8032-09307DF2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597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C8702-9675-0945-A6E3-29BE91B0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AAF77B-01EF-2D48-AAAF-E7D84EB88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91EF5-50D0-6744-BDBE-0FBC2655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B4D6A3-8581-D74F-8C12-20E09113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8AE0F-9B96-7247-A990-5A534EA6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999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AB1A-A59D-5A46-9446-A0F4FEE1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7A9AE4-2B30-3F4D-AC32-52F583106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0B5AE0-2E3A-424E-9580-7E0AB38A8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1997C5-417D-5743-9324-D26C26D5A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FC5292-D2BC-374D-A2D2-0EE526D1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32B3FB-37FD-784A-986A-821CABE7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63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D5820-053F-2749-A9DD-DD7A5EDB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5E65AC-A1ED-D24F-93C4-42791DA06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06E3A8-408B-C44A-BC58-34ABDD743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647BB4-E4C9-C942-9B53-4DAED4CBB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427374-41D9-8D45-A143-E11458817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B28BB8-E376-FF45-8390-242D4DE8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4E8B0D-60E0-4B4E-9224-67180A6D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F8BD1A-3A1D-B141-BD39-B367927B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910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D7E13-B55A-EF4C-80C0-896EB46B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2D554-1F15-D743-929F-3EFD65D4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C82BB6-43B8-3D41-829D-4A6084DA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F6C2ED-CB5E-B74B-8140-5E87DF18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091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986DDA-1292-F44D-A354-AE2699D28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2B67F8-F60C-CE45-A82E-B8043F4A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FC8A3-6C72-4648-884D-1165C104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157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239B8-1E65-EB4C-BC5E-BE7D8223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F94C8-A64A-5C4B-BAF6-48325FAE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F0EB92-7D4C-0446-A16A-6B9266273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4F97E-5765-6544-BD1C-D4E130465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E8E854-C4C1-E34D-B1DC-23D12DA1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F54865-3426-3F4D-A7EA-314FEF18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166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88C4E-0E64-7F45-8969-5E385A5F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1A8AF5-F034-4C48-ACA4-A2274D10E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9F5A3B-348F-5044-BA89-795E52781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62648-A743-2945-B094-D61399D2B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F727E4-5F19-B64A-A32A-49BCB4C3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8B1ED0-8CE0-8D44-93C4-674A22C4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951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ECDAE-196E-0D44-A586-DCD1287B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7D8630-93CF-6347-8C58-87BE75F5A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2A970-4082-134E-82BB-447D49E6B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20C59-A036-4849-9C8E-DA87DC86A4B4}" type="datetimeFigureOut">
              <a:rPr kumimoji="1" lang="ko-Kore-KR" altLang="en-US" smtClean="0"/>
              <a:t>2021. 10. 10.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F4C28-6489-4F49-A9DA-C97B92E9E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17D86A-9190-F940-B41B-1707506B8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E5B02-DFEA-0A4F-9EAE-735E604AEE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492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9E839-514C-8F4B-9AB3-DF6484DB55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자바 </a:t>
            </a:r>
            <a:r>
              <a:rPr kumimoji="1" lang="en-US" altLang="ko-KR" dirty="0"/>
              <a:t>TEST BANK 1</a:t>
            </a:r>
            <a:r>
              <a:rPr kumimoji="1" lang="ko-KR" altLang="en-US" dirty="0"/>
              <a:t>장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21CCC6-8D6B-B943-88DD-12D41446BD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2101161</a:t>
            </a:r>
            <a:r>
              <a:rPr kumimoji="1" lang="ko-KR" altLang="en-US" dirty="0"/>
              <a:t> 이동현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583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9.</a:t>
            </a:r>
            <a:r>
              <a:rPr kumimoji="1" lang="ko-KR" altLang="en-US" sz="2800" dirty="0"/>
              <a:t> 만약 다음과 같은 오류 메시지가 발생되었을 경우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가장 먼저 체크하여야 할 것은 무엇인가</a:t>
            </a:r>
            <a:r>
              <a:rPr kumimoji="1" lang="en-US" altLang="ko-KR" sz="2800" dirty="0"/>
              <a:t>?</a:t>
            </a:r>
            <a:r>
              <a:rPr kumimoji="1" lang="ko-KR" altLang="en-US" sz="2800" dirty="0"/>
              <a:t> 어떤 경우에 아래와 같은 메시지가 발생하는가</a:t>
            </a:r>
            <a:r>
              <a:rPr kumimoji="1" lang="en-US" altLang="ko-KR" sz="2800" dirty="0"/>
              <a:t>?</a:t>
            </a:r>
            <a:endParaRPr kumimoji="1"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4EBB-7D0B-7F43-876A-9DAB90F2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 altLang="ko-Kore-KR" sz="2400" dirty="0"/>
              <a:t>C:\&gt; java Hello</a:t>
            </a:r>
            <a:br>
              <a:rPr lang="en" altLang="ko-Kore-KR" sz="2400" dirty="0"/>
            </a:br>
            <a:r>
              <a:rPr lang="en" altLang="ko-Kore-KR" sz="2400" dirty="0"/>
              <a:t>    Exception in thread "main" </a:t>
            </a:r>
            <a:r>
              <a:rPr lang="en" altLang="ko-Kore-KR" sz="2400" dirty="0" err="1"/>
              <a:t>java.lang.NoClassDeffoundError</a:t>
            </a:r>
            <a:r>
              <a:rPr lang="en" altLang="ko-Kore-KR" sz="2400" dirty="0"/>
              <a:t>: Hello</a:t>
            </a:r>
            <a:br>
              <a:rPr lang="en" altLang="ko-Kore-KR" sz="2400" dirty="0"/>
            </a:br>
            <a:endParaRPr kumimoji="1" lang="en-US" altLang="ko-Kore-KR" sz="2400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ko-KR" altLang="en-US" sz="2400" dirty="0"/>
              <a:t>클래스를 찾지 못했으므로 해당하는 클래스가 있는지 확인한다</a:t>
            </a:r>
            <a:r>
              <a:rPr kumimoji="1" lang="en-US" altLang="ko-KR" sz="2400" dirty="0"/>
              <a:t>.</a:t>
            </a:r>
            <a:endParaRPr lang="en" altLang="ko-Kore-KR" sz="2400" dirty="0"/>
          </a:p>
        </p:txBody>
      </p:sp>
    </p:spTree>
    <p:extLst>
      <p:ext uri="{BB962C8B-B14F-4D97-AF65-F5344CB8AC3E}">
        <p14:creationId xmlns:p14="http://schemas.microsoft.com/office/powerpoint/2010/main" val="2386351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10.</a:t>
            </a:r>
            <a:r>
              <a:rPr lang="ko-KR" altLang="en-US" sz="2800" dirty="0"/>
              <a:t>다음과 같은 소스 파일을 입력하여서 </a:t>
            </a:r>
            <a:r>
              <a:rPr lang="en" altLang="ko-Kore-KR" sz="2800" dirty="0"/>
              <a:t>Hello </a:t>
            </a:r>
            <a:r>
              <a:rPr lang="en" altLang="ko-Kore-KR" sz="2800" dirty="0" err="1"/>
              <a:t>World.java</a:t>
            </a:r>
            <a:r>
              <a:rPr lang="ko-KR" altLang="en-US" sz="2800" dirty="0"/>
              <a:t>로 저장 하였다</a:t>
            </a:r>
            <a:r>
              <a:rPr lang="en-US" altLang="ko-KR" sz="2800" dirty="0"/>
              <a:t>.</a:t>
            </a:r>
            <a:endParaRPr kumimoji="1" lang="ko-Kore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4EBB-7D0B-7F43-876A-9DAB90F2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" altLang="ko-Kore-KR" sz="2400" dirty="0"/>
              <a:t>public class HelloWorld {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" altLang="ko-Kore-KR" sz="2400" dirty="0"/>
              <a:t>	public static void main(String </a:t>
            </a:r>
            <a:r>
              <a:rPr lang="en" altLang="ko-Kore-KR" sz="2400" dirty="0" err="1"/>
              <a:t>args</a:t>
            </a:r>
            <a:r>
              <a:rPr lang="en" altLang="ko-Kore-KR" sz="2400" dirty="0"/>
              <a:t>[]) {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" altLang="ko-Kore-KR" sz="2400" dirty="0"/>
              <a:t>		</a:t>
            </a:r>
            <a:r>
              <a:rPr lang="en" altLang="ko-Kore-KR" sz="2400" dirty="0" err="1"/>
              <a:t>System.out.println</a:t>
            </a:r>
            <a:r>
              <a:rPr lang="en" altLang="ko-Kore-KR" sz="2400" dirty="0"/>
              <a:t>("Hi, Everybody!");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" altLang="ko-Kore-KR" sz="2400" dirty="0"/>
              <a:t>	}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" altLang="ko-Kore-KR" sz="2400" dirty="0"/>
              <a:t>}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" altLang="ko-Kore-KR" sz="2400" dirty="0"/>
          </a:p>
        </p:txBody>
      </p:sp>
    </p:spTree>
    <p:extLst>
      <p:ext uri="{BB962C8B-B14F-4D97-AF65-F5344CB8AC3E}">
        <p14:creationId xmlns:p14="http://schemas.microsoft.com/office/powerpoint/2010/main" val="371526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11. </a:t>
            </a:r>
            <a:r>
              <a:rPr lang="ko-KR" altLang="en-US" sz="2800" dirty="0"/>
              <a:t>위의 소스 파일을 다음과 같이 컴파일 해서 실행 하였다</a:t>
            </a:r>
            <a:r>
              <a:rPr lang="en-US" altLang="ko-KR" sz="2800" dirty="0"/>
              <a:t>.</a:t>
            </a:r>
            <a:r>
              <a:rPr lang="ko-KR" altLang="en-US" sz="2800" dirty="0"/>
              <a:t> 잘못된 점을 모두 지적하여라</a:t>
            </a:r>
            <a:r>
              <a:rPr lang="en-US" altLang="ko-KR" sz="2800" dirty="0"/>
              <a:t>.</a:t>
            </a:r>
            <a:endParaRPr kumimoji="1" lang="ko-Kore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4EBB-7D0B-7F43-876A-9DAB90F2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ko-Kore-KR" sz="2400" dirty="0"/>
              <a:t>c:\&gt; </a:t>
            </a:r>
            <a:r>
              <a:rPr lang="en" altLang="ko-Kore-KR" sz="2400" dirty="0" err="1"/>
              <a:t>javac</a:t>
            </a:r>
            <a:r>
              <a:rPr lang="en" altLang="ko-Kore-KR" sz="2400" dirty="0"/>
              <a:t> </a:t>
            </a:r>
            <a:r>
              <a:rPr lang="en" altLang="ko-Kore-KR" sz="2400" dirty="0" err="1"/>
              <a:t>helloworld</a:t>
            </a:r>
            <a:endParaRPr lang="en" altLang="ko-Kore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" altLang="ko-Kore-KR" sz="2600" b="1" dirty="0"/>
              <a:t>-&gt; </a:t>
            </a:r>
            <a:r>
              <a:rPr lang="en" altLang="ko-Kore-KR" sz="2600" b="1" dirty="0" err="1"/>
              <a:t>javac</a:t>
            </a:r>
            <a:r>
              <a:rPr lang="en" altLang="ko-Kore-KR" sz="2600" b="1" dirty="0"/>
              <a:t> </a:t>
            </a:r>
            <a:r>
              <a:rPr lang="en" altLang="ko-Kore-KR" sz="2600" b="1" dirty="0" err="1"/>
              <a:t>helloworld.java</a:t>
            </a:r>
            <a:br>
              <a:rPr lang="en" altLang="ko-Kore-KR" sz="2400" dirty="0"/>
            </a:br>
            <a:r>
              <a:rPr lang="en" altLang="ko-Kore-KR" sz="2400" dirty="0"/>
              <a:t>c:\&gt; java </a:t>
            </a:r>
            <a:r>
              <a:rPr lang="en" altLang="ko-Kore-KR" sz="2400" dirty="0" err="1"/>
              <a:t>helloworld.class</a:t>
            </a:r>
            <a:endParaRPr lang="en" altLang="ko-Kore-KR" sz="24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n" altLang="ko-Kore-KR" sz="2600" b="1" dirty="0">
                <a:solidFill>
                  <a:prstClr val="black"/>
                </a:solidFill>
              </a:rPr>
              <a:t>-&gt; java </a:t>
            </a:r>
            <a:r>
              <a:rPr lang="en" altLang="ko-Kore-KR" sz="2600" b="1" dirty="0" err="1">
                <a:solidFill>
                  <a:prstClr val="black"/>
                </a:solidFill>
              </a:rPr>
              <a:t>helloworld</a:t>
            </a:r>
            <a:endParaRPr lang="en" altLang="ko-Kore-KR" sz="2600" b="1" dirty="0">
              <a:solidFill>
                <a:prstClr val="black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" altLang="ko-Kore-KR" sz="2400" dirty="0"/>
          </a:p>
        </p:txBody>
      </p:sp>
    </p:spTree>
    <p:extLst>
      <p:ext uri="{BB962C8B-B14F-4D97-AF65-F5344CB8AC3E}">
        <p14:creationId xmlns:p14="http://schemas.microsoft.com/office/powerpoint/2010/main" val="1992886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12-2.</a:t>
            </a:r>
            <a:r>
              <a:rPr lang="ko-KR" altLang="en-US" sz="2800" dirty="0"/>
              <a:t> </a:t>
            </a:r>
            <a:r>
              <a:rPr lang="en-US" altLang="ko-KR" sz="2800" dirty="0" err="1"/>
              <a:t>javac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실행하여서 소스 파일을 컴파일하라</a:t>
            </a:r>
            <a:r>
              <a:rPr lang="en-US" altLang="ko-KR" sz="2800" dirty="0"/>
              <a:t>.</a:t>
            </a:r>
            <a:r>
              <a:rPr lang="ko-KR" altLang="en-US" sz="2800" dirty="0"/>
              <a:t> 클래스 파일이 제대로 생성되었는지 확인하라</a:t>
            </a:r>
            <a:r>
              <a:rPr lang="en-US" altLang="ko-KR" sz="2800" dirty="0"/>
              <a:t>.</a:t>
            </a:r>
            <a:r>
              <a:rPr lang="ko-KR" altLang="en-US" sz="2800" dirty="0"/>
              <a:t> 만약 오류가 발생하였다면 오류 </a:t>
            </a:r>
            <a:r>
              <a:rPr lang="ko-KR" altLang="en-US" sz="2800" dirty="0" err="1"/>
              <a:t>메세지를</a:t>
            </a:r>
            <a:r>
              <a:rPr lang="ko-KR" altLang="en-US" sz="2800" dirty="0"/>
              <a:t> 설명하여 보라</a:t>
            </a:r>
            <a:r>
              <a:rPr lang="en-US" altLang="ko-KR" sz="2800" dirty="0"/>
              <a:t>.</a:t>
            </a:r>
            <a:endParaRPr kumimoji="1" lang="ko-Kore-KR" altLang="en-US" sz="24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1CA39E0-02CD-A640-8B32-C33AC262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9474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7352BC-FD43-A943-8FFE-6450E093F7CA}"/>
              </a:ext>
            </a:extLst>
          </p:cNvPr>
          <p:cNvSpPr txBox="1"/>
          <p:nvPr/>
        </p:nvSpPr>
        <p:spPr>
          <a:xfrm>
            <a:off x="6191250" y="2114550"/>
            <a:ext cx="5162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/>
              <a:t>에러</a:t>
            </a:r>
            <a:r>
              <a:rPr kumimoji="1" lang="ko-KR" altLang="en-US" sz="2400" dirty="0"/>
              <a:t> 없이 정상적으로 </a:t>
            </a:r>
            <a:r>
              <a:rPr kumimoji="1" lang="en-US" altLang="ko-KR" sz="2400" dirty="0"/>
              <a:t>.class</a:t>
            </a:r>
            <a:r>
              <a:rPr kumimoji="1" lang="ko-KR" altLang="en-US" sz="2400" dirty="0"/>
              <a:t> 파일이 생성 되었습니다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168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12-3.</a:t>
            </a:r>
            <a:r>
              <a:rPr lang="ko-KR" altLang="en-US" sz="2800" dirty="0"/>
              <a:t> </a:t>
            </a:r>
            <a:r>
              <a:rPr lang="en-US" altLang="ko-KR" sz="2800" dirty="0"/>
              <a:t>java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이용하여서 클래스 파일을 실행하여 보라</a:t>
            </a:r>
            <a:r>
              <a:rPr lang="en-US" altLang="ko-KR" sz="2800" dirty="0"/>
              <a:t>.</a:t>
            </a:r>
            <a:r>
              <a:rPr lang="ko-KR" altLang="en-US" sz="2800" dirty="0"/>
              <a:t> 주의할 점은  이 경우 </a:t>
            </a:r>
            <a:r>
              <a:rPr lang="en-US" altLang="ko-KR" sz="2800" dirty="0"/>
              <a:t>.class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확장자를</a:t>
            </a:r>
            <a:r>
              <a:rPr lang="ko-KR" altLang="en-US" sz="2800" dirty="0"/>
              <a:t> 붙이면 안 된다</a:t>
            </a:r>
            <a:r>
              <a:rPr lang="en-US" altLang="ko-KR" sz="2800" dirty="0"/>
              <a:t>.</a:t>
            </a:r>
            <a:endParaRPr kumimoji="1" lang="ko-Kore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352BC-FD43-A943-8FFE-6450E093F7CA}"/>
              </a:ext>
            </a:extLst>
          </p:cNvPr>
          <p:cNvSpPr txBox="1"/>
          <p:nvPr/>
        </p:nvSpPr>
        <p:spPr>
          <a:xfrm>
            <a:off x="6191250" y="2114550"/>
            <a:ext cx="5162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/>
              <a:t>에러</a:t>
            </a:r>
            <a:r>
              <a:rPr kumimoji="1" lang="ko-KR" altLang="en-US" sz="2400" dirty="0"/>
              <a:t> 없이 정상적으로 출력되었습니다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  <p:pic>
        <p:nvPicPr>
          <p:cNvPr id="8" name="내용 개체 틀 7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971E4A4B-3C05-0B40-961A-1B40CC7A1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947411" cy="4351338"/>
          </a:xfrm>
        </p:spPr>
      </p:pic>
    </p:spTree>
    <p:extLst>
      <p:ext uri="{BB962C8B-B14F-4D97-AF65-F5344CB8AC3E}">
        <p14:creationId xmlns:p14="http://schemas.microsoft.com/office/powerpoint/2010/main" val="377807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/>
              <a:t>12-4.</a:t>
            </a:r>
            <a:r>
              <a:rPr lang="ko-KR" altLang="en-US" sz="2800"/>
              <a:t> 자바 컴파일러를 다음과 같이 실행시키면 어떻게 되는가</a:t>
            </a:r>
            <a:r>
              <a:rPr lang="en-US" altLang="ko-KR" sz="2800"/>
              <a:t>?</a:t>
            </a:r>
            <a:endParaRPr kumimoji="1" lang="ko-Kore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352BC-FD43-A943-8FFE-6450E093F7CA}"/>
              </a:ext>
            </a:extLst>
          </p:cNvPr>
          <p:cNvSpPr txBox="1"/>
          <p:nvPr/>
        </p:nvSpPr>
        <p:spPr>
          <a:xfrm>
            <a:off x="6191250" y="2114550"/>
            <a:ext cx="5162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/>
              <a:t>C:\java\examples&gt;javac Hello</a:t>
            </a:r>
            <a:endParaRPr lang="en-US" altLang="ko-Kore-KR" sz="2400"/>
          </a:p>
          <a:p>
            <a:endParaRPr lang="en-US" altLang="ko-Kore-KR" sz="2400"/>
          </a:p>
          <a:p>
            <a:r>
              <a:rPr lang="en-US" altLang="ko-KR" sz="2400"/>
              <a:t>.java</a:t>
            </a:r>
            <a:r>
              <a:rPr lang="ko-KR" altLang="en-US" sz="2400"/>
              <a:t> 가 없어 에러가 났습니다</a:t>
            </a:r>
            <a:r>
              <a:rPr lang="en-US" altLang="ko-KR" sz="2400"/>
              <a:t>.</a:t>
            </a:r>
            <a:endParaRPr lang="en" altLang="ko-Kore-KR" sz="24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182A0EC-652D-0B44-B26F-8EF375029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05" y="1367453"/>
            <a:ext cx="5931519" cy="4351338"/>
          </a:xfrm>
        </p:spPr>
      </p:pic>
    </p:spTree>
    <p:extLst>
      <p:ext uri="{BB962C8B-B14F-4D97-AF65-F5344CB8AC3E}">
        <p14:creationId xmlns:p14="http://schemas.microsoft.com/office/powerpoint/2010/main" val="2766434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12-5.</a:t>
            </a:r>
            <a:r>
              <a:rPr lang="ko-KR" altLang="en-US" sz="2800" dirty="0"/>
              <a:t> 자바 컴파일러나 인터프리터는 대소문자를 구별하는가</a:t>
            </a:r>
            <a:r>
              <a:rPr lang="en-US" altLang="ko-KR" sz="2800" dirty="0"/>
              <a:t>?</a:t>
            </a:r>
            <a:r>
              <a:rPr lang="ko-KR" altLang="en-US" sz="2800" dirty="0"/>
              <a:t> 아래와 같이 실행하여 보라</a:t>
            </a:r>
            <a:r>
              <a:rPr lang="en-US" altLang="ko-KR" sz="2800" dirty="0"/>
              <a:t>.</a:t>
            </a:r>
            <a:endParaRPr kumimoji="1" lang="ko-Kore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352BC-FD43-A943-8FFE-6450E093F7CA}"/>
              </a:ext>
            </a:extLst>
          </p:cNvPr>
          <p:cNvSpPr txBox="1"/>
          <p:nvPr/>
        </p:nvSpPr>
        <p:spPr>
          <a:xfrm>
            <a:off x="6191250" y="2114550"/>
            <a:ext cx="5162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/>
              <a:t>C:\java\examples&gt;</a:t>
            </a:r>
            <a:r>
              <a:rPr lang="en" altLang="ko-Kore-KR" sz="2400" dirty="0" err="1"/>
              <a:t>javac</a:t>
            </a:r>
            <a:r>
              <a:rPr lang="en" altLang="ko-Kore-KR" sz="2400" dirty="0"/>
              <a:t> hello</a:t>
            </a:r>
            <a:r>
              <a:rPr lang="en-US" altLang="ko-KR" sz="2400" dirty="0"/>
              <a:t>.java</a:t>
            </a:r>
            <a:endParaRPr lang="en-US" altLang="ko-Kore-KR" sz="2400" dirty="0"/>
          </a:p>
          <a:p>
            <a:endParaRPr lang="en-US" altLang="ko-Kore-KR" sz="2400" dirty="0"/>
          </a:p>
          <a:p>
            <a:r>
              <a:rPr lang="ko-KR" altLang="en-US" sz="2400" dirty="0"/>
              <a:t>대소문자를 구별합니다</a:t>
            </a:r>
            <a:r>
              <a:rPr lang="en-US" altLang="ko-KR" sz="2400" dirty="0"/>
              <a:t>.</a:t>
            </a:r>
            <a:endParaRPr lang="en" altLang="ko-Kore-KR" sz="2400" dirty="0"/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CD99A622-9207-6741-A9E5-F64FFBF64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25" y="1367453"/>
            <a:ext cx="6066525" cy="4351338"/>
          </a:xfrm>
        </p:spPr>
      </p:pic>
    </p:spTree>
    <p:extLst>
      <p:ext uri="{BB962C8B-B14F-4D97-AF65-F5344CB8AC3E}">
        <p14:creationId xmlns:p14="http://schemas.microsoft.com/office/powerpoint/2010/main" val="264469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12-6.</a:t>
            </a:r>
            <a:r>
              <a:rPr lang="ko-KR" altLang="en-US" sz="2800" dirty="0"/>
              <a:t> 자바 인터프리터를 다음과 같이 실행시키면 어떻게 되는가</a:t>
            </a:r>
            <a:r>
              <a:rPr lang="en-US" altLang="ko-KR" sz="2800" dirty="0"/>
              <a:t>?</a:t>
            </a:r>
            <a:endParaRPr kumimoji="1" lang="ko-Kore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352BC-FD43-A943-8FFE-6450E093F7CA}"/>
              </a:ext>
            </a:extLst>
          </p:cNvPr>
          <p:cNvSpPr txBox="1"/>
          <p:nvPr/>
        </p:nvSpPr>
        <p:spPr>
          <a:xfrm>
            <a:off x="6191250" y="2114550"/>
            <a:ext cx="5162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/>
              <a:t>C:\java\examples&gt;java</a:t>
            </a:r>
            <a:r>
              <a:rPr lang="ko-KR" altLang="en-US" sz="2400" dirty="0"/>
              <a:t> </a:t>
            </a:r>
            <a:r>
              <a:rPr lang="en-US" altLang="ko-KR" sz="2400" dirty="0" err="1"/>
              <a:t>Hello.class</a:t>
            </a:r>
            <a:endParaRPr lang="en-US" altLang="ko-Kore-KR" sz="2400" dirty="0"/>
          </a:p>
          <a:p>
            <a:endParaRPr lang="en-US" altLang="ko-Kore-KR" sz="2400" dirty="0"/>
          </a:p>
          <a:p>
            <a:r>
              <a:rPr lang="en-US" altLang="ko-Kore-KR" sz="2400" dirty="0"/>
              <a:t>.class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제거하고 명령해야 정상적으로 동작합니다</a:t>
            </a:r>
            <a:r>
              <a:rPr lang="en-US" altLang="ko-KR" sz="2400" dirty="0"/>
              <a:t>.</a:t>
            </a:r>
            <a:endParaRPr lang="en" altLang="ko-Kore-KR" sz="2400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B02E48AA-23D8-F642-9472-07F661F4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3331"/>
            <a:ext cx="5931519" cy="4351338"/>
          </a:xfrm>
        </p:spPr>
      </p:pic>
    </p:spTree>
    <p:extLst>
      <p:ext uri="{BB962C8B-B14F-4D97-AF65-F5344CB8AC3E}">
        <p14:creationId xmlns:p14="http://schemas.microsoft.com/office/powerpoint/2010/main" val="274964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12-7.</a:t>
            </a:r>
            <a:r>
              <a:rPr lang="ko-KR" altLang="en-US" sz="2800" dirty="0"/>
              <a:t> </a:t>
            </a:r>
            <a:r>
              <a:rPr lang="en-US" altLang="ko-KR" sz="2800" dirty="0" err="1"/>
              <a:t>Hello.class</a:t>
            </a:r>
            <a:r>
              <a:rPr lang="ko-KR" altLang="en-US" sz="2800" dirty="0"/>
              <a:t> 파일을 삭제한 후에 자바 인터프리터를 실행하면 어떻게 되는가</a:t>
            </a:r>
            <a:r>
              <a:rPr lang="en-US" altLang="ko-KR" sz="2800" dirty="0"/>
              <a:t>?</a:t>
            </a:r>
            <a:endParaRPr kumimoji="1" lang="ko-Kore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352BC-FD43-A943-8FFE-6450E093F7CA}"/>
              </a:ext>
            </a:extLst>
          </p:cNvPr>
          <p:cNvSpPr txBox="1"/>
          <p:nvPr/>
        </p:nvSpPr>
        <p:spPr>
          <a:xfrm>
            <a:off x="6191250" y="2114550"/>
            <a:ext cx="5162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/>
              <a:t>C:\java\examples&gt;java</a:t>
            </a:r>
            <a:r>
              <a:rPr lang="ko-KR" altLang="en-US" sz="2400" dirty="0"/>
              <a:t> </a:t>
            </a:r>
            <a:r>
              <a:rPr lang="en-US" altLang="ko-KR" sz="2400" dirty="0"/>
              <a:t>Hello</a:t>
            </a:r>
          </a:p>
          <a:p>
            <a:endParaRPr lang="en-US" altLang="ko-Kore-KR" sz="2400" dirty="0"/>
          </a:p>
          <a:p>
            <a:r>
              <a:rPr lang="en-US" altLang="ko-KR" sz="2400" dirty="0"/>
              <a:t>.class </a:t>
            </a:r>
            <a:r>
              <a:rPr lang="ko-KR" altLang="en-US" sz="2400" dirty="0"/>
              <a:t>파일이 없기 </a:t>
            </a:r>
            <a:r>
              <a:rPr lang="ko-KR" altLang="en-US" sz="2400" dirty="0" err="1"/>
              <a:t>떄문에</a:t>
            </a:r>
            <a:r>
              <a:rPr lang="ko-KR" altLang="en-US" sz="2400" dirty="0"/>
              <a:t> 당연히 실행되지 않습니다</a:t>
            </a:r>
            <a:r>
              <a:rPr lang="en-US" altLang="ko-KR" sz="2400" dirty="0"/>
              <a:t>.</a:t>
            </a:r>
            <a:endParaRPr lang="en-US" altLang="ko-Kore-KR" sz="2400" dirty="0"/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115569D5-D2B2-B947-9C77-F48F23A1D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3331"/>
            <a:ext cx="5931519" cy="4351338"/>
          </a:xfrm>
        </p:spPr>
      </p:pic>
    </p:spTree>
    <p:extLst>
      <p:ext uri="{BB962C8B-B14F-4D97-AF65-F5344CB8AC3E}">
        <p14:creationId xmlns:p14="http://schemas.microsoft.com/office/powerpoint/2010/main" val="2255549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12-8.</a:t>
            </a:r>
            <a:r>
              <a:rPr lang="ko-KR" altLang="en-US" sz="2800" dirty="0"/>
              <a:t> 자신의 학번</a:t>
            </a:r>
            <a:r>
              <a:rPr lang="en-US" altLang="ko-KR" sz="2800" dirty="0"/>
              <a:t>,</a:t>
            </a:r>
            <a:r>
              <a:rPr lang="ko-KR" altLang="en-US" sz="2800" dirty="0"/>
              <a:t> 이름</a:t>
            </a:r>
            <a:r>
              <a:rPr lang="en-US" altLang="ko-KR" sz="2800" dirty="0"/>
              <a:t>,</a:t>
            </a:r>
            <a:r>
              <a:rPr lang="ko-KR" altLang="en-US" sz="2800" dirty="0"/>
              <a:t> 날짜를 출력하도록 </a:t>
            </a:r>
            <a:r>
              <a:rPr lang="en-US" altLang="ko-KR" sz="2800" dirty="0"/>
              <a:t>1</a:t>
            </a:r>
            <a:r>
              <a:rPr lang="ko-KR" altLang="en-US" sz="2800" dirty="0"/>
              <a:t>번 문제의 소스를 수정하여 보자</a:t>
            </a:r>
            <a:r>
              <a:rPr lang="en-US" altLang="ko-KR" sz="2800" dirty="0"/>
              <a:t>.</a:t>
            </a:r>
            <a:endParaRPr kumimoji="1" lang="ko-Kore-KR" altLang="en-US" sz="24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51CE0B8-0114-E246-A9FC-8C375279A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ore-KR" dirty="0"/>
              <a:t>public class kadai128 {</a:t>
            </a:r>
            <a:br>
              <a:rPr lang="en" altLang="ko-Kore-KR" dirty="0"/>
            </a:br>
            <a:r>
              <a:rPr lang="en" altLang="ko-Kore-KR" dirty="0"/>
              <a:t>    public static void main(String[] </a:t>
            </a:r>
            <a:r>
              <a:rPr lang="en" altLang="ko-Kore-KR" dirty="0" err="1"/>
              <a:t>args</a:t>
            </a:r>
            <a:r>
              <a:rPr lang="en" altLang="ko-Kore-KR" dirty="0"/>
              <a:t>) {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 err="1"/>
              <a:t>System.out.println</a:t>
            </a:r>
            <a:r>
              <a:rPr lang="en" altLang="ko-Kore-KR" dirty="0"/>
              <a:t>("</a:t>
            </a:r>
            <a:r>
              <a:rPr lang="ko-KR" altLang="en-US" dirty="0"/>
              <a:t>학번</a:t>
            </a:r>
            <a:r>
              <a:rPr lang="en-US" altLang="ko-KR" dirty="0"/>
              <a:t>: 2101161");		// </a:t>
            </a:r>
            <a:r>
              <a:rPr lang="ko-KR" altLang="en-US" dirty="0"/>
              <a:t>학번 출력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" altLang="ko-Kore-KR" dirty="0" err="1"/>
              <a:t>System.out.println</a:t>
            </a:r>
            <a:r>
              <a:rPr lang="en" altLang="ko-Kore-KR" dirty="0"/>
              <a:t>("</a:t>
            </a: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이동현</a:t>
            </a:r>
            <a:r>
              <a:rPr lang="en-US" altLang="ko-KR" dirty="0"/>
              <a:t>");		// </a:t>
            </a:r>
            <a:r>
              <a:rPr lang="ko-KR" altLang="en-US" dirty="0"/>
              <a:t>이름 출력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" altLang="ko-Kore-KR" dirty="0" err="1"/>
              <a:t>System.out.println</a:t>
            </a:r>
            <a:r>
              <a:rPr lang="en" altLang="ko-Kore-KR" dirty="0"/>
              <a:t>("</a:t>
            </a:r>
            <a:r>
              <a:rPr lang="ko-KR" altLang="en-US" dirty="0"/>
              <a:t>날짜</a:t>
            </a:r>
            <a:r>
              <a:rPr lang="en-US" altLang="ko-KR" dirty="0"/>
              <a:t>: 2021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12</a:t>
            </a:r>
            <a:r>
              <a:rPr lang="ko-KR" altLang="en-US" dirty="0"/>
              <a:t>일</a:t>
            </a:r>
            <a:r>
              <a:rPr lang="en-US" altLang="ko-KR" dirty="0"/>
              <a:t>");	// </a:t>
            </a:r>
            <a:r>
              <a:rPr lang="ko-KR" altLang="en-US" dirty="0"/>
              <a:t>날짜 출력</a:t>
            </a:r>
            <a:br>
              <a:rPr lang="en-US" altLang="ko-KR" dirty="0"/>
            </a:br>
            <a:r>
              <a:rPr lang="en-US" altLang="ko-KR" dirty="0"/>
              <a:t>    }</a:t>
            </a:r>
            <a:br>
              <a:rPr lang="en-US" altLang="ko-KR" dirty="0"/>
            </a:br>
            <a:r>
              <a:rPr lang="en-US" altLang="ko-KR" dirty="0"/>
              <a:t>}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4870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자바 가상 </a:t>
            </a:r>
            <a:r>
              <a:rPr kumimoji="1" lang="ko-KR" altLang="en-US" sz="2800" dirty="0" err="1"/>
              <a:t>머신과</a:t>
            </a:r>
            <a:r>
              <a:rPr kumimoji="1" lang="ko-KR" altLang="en-US" sz="2800" dirty="0"/>
              <a:t> 바이트 코드에 대하여 설명하라</a:t>
            </a:r>
            <a:r>
              <a:rPr kumimoji="1" lang="en-US" altLang="ko-KR" sz="2800" dirty="0"/>
              <a:t>.</a:t>
            </a:r>
            <a:endParaRPr kumimoji="1"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4EBB-7D0B-7F43-876A-9DAB90F2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자바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가상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머신</a:t>
            </a:r>
            <a:r>
              <a:rPr kumimoji="1" lang="ko-KR" altLang="en-US" dirty="0"/>
              <a:t> </a:t>
            </a:r>
            <a:r>
              <a:rPr kumimoji="1" lang="en-US" altLang="ko-KR" dirty="0"/>
              <a:t>(JAVA Runtime </a:t>
            </a:r>
            <a:r>
              <a:rPr kumimoji="1" lang="en-US" altLang="ko-KR" dirty="0" err="1"/>
              <a:t>Enviroment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자바로 개발한 프로그램을 컴파일하여 만들어지는 바이트코드를 실행시키기 위한 </a:t>
            </a:r>
            <a:r>
              <a:rPr kumimoji="1" lang="ko-KR" altLang="en-US" dirty="0" err="1"/>
              <a:t>가상머신</a:t>
            </a:r>
            <a:endParaRPr kumimoji="1" lang="ko-KR" altLang="en-US" dirty="0"/>
          </a:p>
          <a:p>
            <a:endParaRPr kumimoji="1" lang="en-US" altLang="ko-Kore-KR" dirty="0"/>
          </a:p>
          <a:p>
            <a:r>
              <a:rPr kumimoji="1" lang="ko-KR" altLang="en-US" dirty="0"/>
              <a:t>바이트 코드</a:t>
            </a:r>
          </a:p>
          <a:p>
            <a:pPr lvl="1"/>
            <a:r>
              <a:rPr kumimoji="1" lang="ko-KR" altLang="en-US" dirty="0"/>
              <a:t>자바로 작성된 소스 코드를 </a:t>
            </a:r>
            <a:r>
              <a:rPr kumimoji="1" lang="ko-KR" altLang="en-US" dirty="0" err="1"/>
              <a:t>가상머신이</a:t>
            </a:r>
            <a:r>
              <a:rPr kumimoji="1" lang="ko-KR" altLang="en-US" dirty="0"/>
              <a:t> 이해 할 수 있게 중간 코드로 컴파일한 것을 말한다</a:t>
            </a:r>
            <a:r>
              <a:rPr kumimoji="1" lang="en-US" altLang="ko-KR" dirty="0"/>
              <a:t>.</a:t>
            </a:r>
          </a:p>
          <a:p>
            <a:pPr lvl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5708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12-9.</a:t>
            </a:r>
            <a:r>
              <a:rPr lang="ko-KR" altLang="en-US" sz="2800" dirty="0"/>
              <a:t> </a:t>
            </a:r>
            <a:r>
              <a:rPr lang="en-US" altLang="ko-KR" sz="2800" dirty="0" err="1"/>
              <a:t>javac</a:t>
            </a:r>
            <a:r>
              <a:rPr lang="ko-KR" altLang="en-US" sz="2800" dirty="0"/>
              <a:t>와 </a:t>
            </a:r>
            <a:r>
              <a:rPr lang="en-US" altLang="ko-KR" sz="2800" dirty="0"/>
              <a:t>java</a:t>
            </a:r>
            <a:r>
              <a:rPr lang="ko-KR" altLang="en-US" sz="2800" dirty="0"/>
              <a:t>의 실행 옵션에 대하여 살펴보자</a:t>
            </a:r>
            <a:r>
              <a:rPr lang="en-US" altLang="ko-KR" sz="2800" dirty="0"/>
              <a:t>.</a:t>
            </a:r>
            <a:r>
              <a:rPr lang="ko-KR" altLang="en-US" sz="2800" dirty="0"/>
              <a:t> 실행 옵션은 </a:t>
            </a:r>
            <a:r>
              <a:rPr lang="en-US" altLang="ko-KR" sz="2800" dirty="0" err="1"/>
              <a:t>javac</a:t>
            </a:r>
            <a:r>
              <a:rPr lang="ko-KR" altLang="en-US" sz="2800" dirty="0"/>
              <a:t>나 </a:t>
            </a:r>
            <a:r>
              <a:rPr lang="en-US" altLang="ko-KR" sz="2800" dirty="0"/>
              <a:t>java</a:t>
            </a:r>
            <a:r>
              <a:rPr lang="ko-KR" altLang="en-US" sz="2800" dirty="0"/>
              <a:t>만을 입력하고 </a:t>
            </a:r>
            <a:r>
              <a:rPr lang="ko-KR" altLang="en-US" sz="2800" dirty="0" err="1"/>
              <a:t>엔터를</a:t>
            </a:r>
            <a:r>
              <a:rPr lang="ko-KR" altLang="en-US" sz="2800" dirty="0"/>
              <a:t> 치면 화면에 표시된다</a:t>
            </a:r>
            <a:r>
              <a:rPr lang="en-US" altLang="ko-KR" sz="2800" dirty="0"/>
              <a:t>.</a:t>
            </a:r>
            <a:endParaRPr kumimoji="1" lang="ko-Kore-KR" altLang="en-US" sz="2400" dirty="0"/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CED81A4A-71C6-3B41-B7A0-68D787789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65" y="1396206"/>
            <a:ext cx="8738870" cy="5461794"/>
          </a:xfrm>
        </p:spPr>
      </p:pic>
    </p:spTree>
    <p:extLst>
      <p:ext uri="{BB962C8B-B14F-4D97-AF65-F5344CB8AC3E}">
        <p14:creationId xmlns:p14="http://schemas.microsoft.com/office/powerpoint/2010/main" val="212532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13-1. </a:t>
            </a:r>
            <a:r>
              <a:rPr lang="en-US" altLang="ko-KR" sz="2800" dirty="0" err="1"/>
              <a:t>HelloProject</a:t>
            </a:r>
            <a:r>
              <a:rPr lang="ko-KR" altLang="en-US" sz="2800" dirty="0"/>
              <a:t>라는 이름으로 프로젝트를 생성한 후에 </a:t>
            </a:r>
            <a:r>
              <a:rPr lang="en-US" altLang="ko-KR" sz="2800" dirty="0"/>
              <a:t>Hello</a:t>
            </a:r>
            <a:r>
              <a:rPr lang="ko-KR" altLang="en-US" sz="2800" dirty="0"/>
              <a:t>라는 클래스를 생성하고 위의 코드를 입력한다</a:t>
            </a:r>
            <a:r>
              <a:rPr lang="en-US" altLang="ko-KR" sz="2800" dirty="0"/>
              <a:t>.</a:t>
            </a:r>
            <a:endParaRPr kumimoji="1" lang="ko-Kore-KR" altLang="en-US" sz="2400" dirty="0"/>
          </a:p>
        </p:txBody>
      </p:sp>
      <p:pic>
        <p:nvPicPr>
          <p:cNvPr id="10" name="내용 개체 틀 9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B4C6E415-3D4A-3A42-81B6-35DFE35ED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231" y="1423289"/>
            <a:ext cx="8695537" cy="5434711"/>
          </a:xfrm>
        </p:spPr>
      </p:pic>
    </p:spTree>
    <p:extLst>
      <p:ext uri="{BB962C8B-B14F-4D97-AF65-F5344CB8AC3E}">
        <p14:creationId xmlns:p14="http://schemas.microsoft.com/office/powerpoint/2010/main" val="3745346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13-2. </a:t>
            </a:r>
            <a:r>
              <a:rPr lang="ko-KR" altLang="en-US" sz="2800" dirty="0"/>
              <a:t>화면 왼쪽의 패키지 탐색기에서 </a:t>
            </a:r>
            <a:r>
              <a:rPr lang="en-US" altLang="ko-KR" sz="2800" dirty="0" err="1"/>
              <a:t>HelloProject</a:t>
            </a:r>
            <a:r>
              <a:rPr lang="ko-KR" altLang="en-US" sz="2800" dirty="0"/>
              <a:t> 아래에 어떤 파일들이 존재하는지 클릭하여 보라</a:t>
            </a:r>
            <a:r>
              <a:rPr lang="en-US" altLang="ko-KR" sz="2800" dirty="0"/>
              <a:t>.</a:t>
            </a:r>
            <a:endParaRPr kumimoji="1" lang="ko-Kore-KR" altLang="en-US" sz="2400" dirty="0"/>
          </a:p>
        </p:txBody>
      </p:sp>
      <p:pic>
        <p:nvPicPr>
          <p:cNvPr id="6" name="내용 개체 틀 5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11395AA9-1516-0846-BC9D-0838DD316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1715" y="1509767"/>
            <a:ext cx="2548570" cy="5348233"/>
          </a:xfrm>
        </p:spPr>
      </p:pic>
    </p:spTree>
    <p:extLst>
      <p:ext uri="{BB962C8B-B14F-4D97-AF65-F5344CB8AC3E}">
        <p14:creationId xmlns:p14="http://schemas.microsoft.com/office/powerpoint/2010/main" val="222426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100" dirty="0"/>
              <a:t>13-3.</a:t>
            </a:r>
            <a:r>
              <a:rPr lang="ko-KR" altLang="en-US" sz="3100" dirty="0"/>
              <a:t> ①번 문장을 입력할 때 </a:t>
            </a:r>
            <a:r>
              <a:rPr lang="en" altLang="ko-Kore-KR" sz="3100" dirty="0"/>
              <a:t>System.</a:t>
            </a:r>
            <a:r>
              <a:rPr lang="ko-KR" altLang="en-US" sz="3100" dirty="0"/>
              <a:t>을 입력하면 아래와 같은 콤보 박스가 나타난다</a:t>
            </a:r>
            <a:r>
              <a:rPr lang="en-US" altLang="ko-KR" sz="3100" dirty="0"/>
              <a:t>. </a:t>
            </a:r>
            <a:r>
              <a:rPr lang="ko-KR" altLang="en-US" sz="3100" dirty="0"/>
              <a:t>여기서</a:t>
            </a:r>
            <a:br>
              <a:rPr lang="ko-KR" altLang="en-US" sz="3100" dirty="0"/>
            </a:br>
            <a:r>
              <a:rPr lang="en" altLang="ko-Kore-KR" sz="3100" dirty="0"/>
              <a:t>out</a:t>
            </a:r>
            <a:r>
              <a:rPr lang="ko-KR" altLang="en-US" sz="3100" dirty="0"/>
              <a:t>을 선택하여 보자</a:t>
            </a:r>
            <a:r>
              <a:rPr lang="en-US" altLang="ko-KR" sz="3100" dirty="0"/>
              <a:t>.</a:t>
            </a:r>
            <a:endParaRPr kumimoji="1" lang="ko-Kore-KR" altLang="en-US" sz="2400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1BFB7648-1629-3145-B974-F7EA6A7A0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549" y="1690688"/>
            <a:ext cx="6872902" cy="5011694"/>
          </a:xfrm>
        </p:spPr>
      </p:pic>
    </p:spTree>
    <p:extLst>
      <p:ext uri="{BB962C8B-B14F-4D97-AF65-F5344CB8AC3E}">
        <p14:creationId xmlns:p14="http://schemas.microsoft.com/office/powerpoint/2010/main" val="330072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13-4.</a:t>
            </a:r>
            <a:r>
              <a:rPr lang="ko-KR" altLang="en-US" sz="2800" dirty="0"/>
              <a:t> 메뉴 </a:t>
            </a:r>
            <a:r>
              <a:rPr lang="en" altLang="ko-Kore-KR" sz="2800" dirty="0"/>
              <a:t>Run-&gt;Run As-&gt;Java Application</a:t>
            </a:r>
            <a:r>
              <a:rPr lang="ko-KR" altLang="en-US" sz="2800" dirty="0"/>
              <a:t>을 선택하여 프로그램을 실행하여 본다</a:t>
            </a:r>
            <a:r>
              <a:rPr lang="en-US" altLang="ko-KR" sz="2800" dirty="0"/>
              <a:t>.</a:t>
            </a:r>
            <a:endParaRPr kumimoji="1" lang="ko-Kore-KR" altLang="en-US" sz="2800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EAF66039-4EF3-854C-8DAE-900F990B0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282" y="1825625"/>
            <a:ext cx="7633436" cy="4351338"/>
          </a:xfrm>
        </p:spPr>
      </p:pic>
    </p:spTree>
    <p:extLst>
      <p:ext uri="{BB962C8B-B14F-4D97-AF65-F5344CB8AC3E}">
        <p14:creationId xmlns:p14="http://schemas.microsoft.com/office/powerpoint/2010/main" val="2065727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13-5.</a:t>
            </a:r>
            <a:r>
              <a:rPr lang="ko-KR" altLang="en-US" sz="2800" dirty="0"/>
              <a:t> 소스 파일과 클래스 파일이 저장되는 디렉토리가 어디인지를 알아보자</a:t>
            </a:r>
            <a:r>
              <a:rPr lang="en-US" altLang="ko-KR" sz="2800" dirty="0"/>
              <a:t>. </a:t>
            </a:r>
            <a:r>
              <a:rPr lang="ko-KR" altLang="en-US" sz="2800" dirty="0"/>
              <a:t>소스 파일과 클</a:t>
            </a:r>
            <a:br>
              <a:rPr lang="ko-KR" altLang="en-US" sz="2800" dirty="0"/>
            </a:br>
            <a:r>
              <a:rPr lang="ko-KR" altLang="en-US" sz="2800" dirty="0" err="1"/>
              <a:t>래스</a:t>
            </a:r>
            <a:r>
              <a:rPr lang="ko-KR" altLang="en-US" sz="2800" dirty="0"/>
              <a:t> 파일이 저장되는 디렉토리를 변경하려면 어떻게 하여야 하는가</a:t>
            </a:r>
            <a:r>
              <a:rPr lang="en-US" altLang="ko-KR" sz="2800" dirty="0"/>
              <a:t>?</a:t>
            </a:r>
            <a:endParaRPr kumimoji="1" lang="ko-Kore-KR" altLang="en-US" sz="2800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FD411F6F-3608-9643-88A4-B6CA717FF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19387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1DD86-5099-A242-94B1-C93DB1C54FEB}"/>
              </a:ext>
            </a:extLst>
          </p:cNvPr>
          <p:cNvSpPr txBox="1"/>
          <p:nvPr/>
        </p:nvSpPr>
        <p:spPr>
          <a:xfrm>
            <a:off x="8229600" y="1993392"/>
            <a:ext cx="34930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프로젝트 생성시 설정한 디렉토리가 저장되는 디렉토리가 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저장되는 디렉토리를 변경하려면 프로젝트 설정에서 변경 할 수 있습니다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3494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14. </a:t>
            </a:r>
            <a:r>
              <a:rPr lang="ko-KR" altLang="en-US" sz="2800" dirty="0"/>
              <a:t>자신의 이름</a:t>
            </a:r>
            <a:r>
              <a:rPr lang="en-US" altLang="ko-KR" sz="2800" dirty="0"/>
              <a:t>, </a:t>
            </a:r>
            <a:r>
              <a:rPr lang="ko-KR" altLang="en-US" sz="2800" dirty="0"/>
              <a:t>주소</a:t>
            </a:r>
            <a:r>
              <a:rPr lang="en-US" altLang="ko-KR" sz="2800" dirty="0"/>
              <a:t>, </a:t>
            </a:r>
            <a:r>
              <a:rPr lang="ko-KR" altLang="en-US" sz="2800" dirty="0"/>
              <a:t>전화 번호</a:t>
            </a:r>
            <a:r>
              <a:rPr lang="en-US" altLang="ko-KR" sz="2800" dirty="0"/>
              <a:t>, </a:t>
            </a:r>
            <a:r>
              <a:rPr lang="ko-KR" altLang="en-US" sz="2800" dirty="0"/>
              <a:t>학과 등의 정보를 화면에 별도의 줄에 출력하는 프로그램을 작성하시오</a:t>
            </a:r>
            <a:r>
              <a:rPr lang="en-US" altLang="ko-KR" sz="2800" dirty="0"/>
              <a:t>.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51CE0B8-0114-E246-A9FC-8C375279A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ore-KR" dirty="0"/>
              <a:t>public class kadai14 {</a:t>
            </a:r>
            <a:br>
              <a:rPr lang="en" altLang="ko-Kore-KR" dirty="0"/>
            </a:br>
            <a:r>
              <a:rPr lang="en" altLang="ko-Kore-KR" dirty="0"/>
              <a:t>    public static void main(String[] </a:t>
            </a:r>
            <a:r>
              <a:rPr lang="en" altLang="ko-Kore-KR" dirty="0" err="1"/>
              <a:t>args</a:t>
            </a:r>
            <a:r>
              <a:rPr lang="en" altLang="ko-Kore-KR" dirty="0"/>
              <a:t>) {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 err="1"/>
              <a:t>System.out.println</a:t>
            </a:r>
            <a:r>
              <a:rPr lang="en" altLang="ko-Kore-KR" dirty="0"/>
              <a:t>("</a:t>
            </a: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이동현</a:t>
            </a:r>
            <a:r>
              <a:rPr lang="en-US" altLang="ko-KR" dirty="0"/>
              <a:t>");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" altLang="ko-Kore-KR" dirty="0" err="1"/>
              <a:t>System.out.println</a:t>
            </a:r>
            <a:r>
              <a:rPr lang="en" altLang="ko-Kore-KR" dirty="0"/>
              <a:t>("</a:t>
            </a:r>
            <a:r>
              <a:rPr lang="ko-KR" altLang="en-US" dirty="0"/>
              <a:t>주소</a:t>
            </a:r>
            <a:r>
              <a:rPr lang="en-US" altLang="ko-KR" dirty="0"/>
              <a:t>: </a:t>
            </a:r>
            <a:r>
              <a:rPr lang="ko-KR" altLang="en-US" dirty="0"/>
              <a:t>대구광역시 북구 </a:t>
            </a:r>
            <a:r>
              <a:rPr lang="ko-KR" altLang="en-US" dirty="0" err="1"/>
              <a:t>복현동</a:t>
            </a:r>
            <a:r>
              <a:rPr lang="ko-KR" altLang="en-US" dirty="0"/>
              <a:t> </a:t>
            </a:r>
            <a:r>
              <a:rPr lang="en-US" altLang="ko-KR" dirty="0"/>
              <a:t>431-2 </a:t>
            </a:r>
            <a:r>
              <a:rPr lang="ko-KR" altLang="en-US" dirty="0" err="1"/>
              <a:t>에이타운</a:t>
            </a:r>
            <a:r>
              <a:rPr lang="ko-KR" altLang="en-US" dirty="0"/>
              <a:t> </a:t>
            </a:r>
            <a:r>
              <a:rPr lang="en-US" altLang="ko-KR" dirty="0"/>
              <a:t>503</a:t>
            </a:r>
            <a:r>
              <a:rPr lang="ko-KR" altLang="en-US" dirty="0"/>
              <a:t>호</a:t>
            </a:r>
            <a:r>
              <a:rPr lang="en-US" altLang="ko-KR" dirty="0"/>
              <a:t>");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" altLang="ko-Kore-KR" dirty="0" err="1"/>
              <a:t>System.out.println</a:t>
            </a:r>
            <a:r>
              <a:rPr lang="en" altLang="ko-Kore-KR" dirty="0"/>
              <a:t>("</a:t>
            </a:r>
            <a:r>
              <a:rPr lang="ko-KR" altLang="en-US" dirty="0"/>
              <a:t>전화 번호</a:t>
            </a:r>
            <a:r>
              <a:rPr lang="en-US" altLang="ko-KR" dirty="0"/>
              <a:t>: 010-9776-5768");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" altLang="ko-Kore-KR" dirty="0" err="1"/>
              <a:t>System.out.println</a:t>
            </a:r>
            <a:r>
              <a:rPr lang="en" altLang="ko-Kore-KR" dirty="0"/>
              <a:t>("</a:t>
            </a:r>
            <a:r>
              <a:rPr lang="ko-KR" altLang="en-US" dirty="0"/>
              <a:t>학과</a:t>
            </a:r>
            <a:r>
              <a:rPr lang="en-US" altLang="ko-KR" dirty="0"/>
              <a:t>: </a:t>
            </a:r>
            <a:r>
              <a:rPr lang="ko-KR" altLang="en-US" dirty="0"/>
              <a:t>컴퓨터정보계열 </a:t>
            </a:r>
            <a:r>
              <a:rPr lang="ko-KR" altLang="en-US" dirty="0" err="1"/>
              <a:t>일본취업반</a:t>
            </a:r>
            <a:r>
              <a:rPr lang="en-US" altLang="ko-KR" dirty="0"/>
              <a:t>");</a:t>
            </a:r>
            <a:br>
              <a:rPr lang="en-US" altLang="ko-KR" dirty="0"/>
            </a:br>
            <a:r>
              <a:rPr lang="en-US" altLang="ko-KR" dirty="0"/>
              <a:t>    }</a:t>
            </a:r>
            <a:br>
              <a:rPr lang="en-US" altLang="ko-KR" dirty="0"/>
            </a:br>
            <a:r>
              <a:rPr lang="en-US" altLang="ko-KR" dirty="0"/>
              <a:t>}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65944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15. </a:t>
            </a:r>
            <a:r>
              <a:rPr lang="ko-KR" altLang="en-US" sz="2800" dirty="0"/>
              <a:t>다음과 같은 패턴을 출력하는 프로그램을 작성하시오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en-US" altLang="ko-KR" sz="2800" dirty="0"/>
              <a:t>	(</a:t>
            </a:r>
            <a:r>
              <a:rPr lang="ko-KR" altLang="en-US" sz="2800" dirty="0"/>
              <a:t>별 다이아몬드</a:t>
            </a:r>
            <a:r>
              <a:rPr lang="en-US" altLang="ko-KR" sz="2800" dirty="0"/>
              <a:t>)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51CE0B8-0114-E246-A9FC-8C375279A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altLang="ko-Kore-KR" sz="1200" dirty="0"/>
              <a:t>public class </a:t>
            </a:r>
            <a:r>
              <a:rPr lang="en" altLang="ko-Kore-KR" sz="1200" b="1" dirty="0"/>
              <a:t>kadai15 </a:t>
            </a:r>
            <a:r>
              <a:rPr lang="en" altLang="ko-Kore-KR" sz="1200" dirty="0"/>
              <a:t>{</a:t>
            </a:r>
            <a:br>
              <a:rPr lang="en" altLang="ko-Kore-KR" sz="1200" dirty="0"/>
            </a:br>
            <a:r>
              <a:rPr lang="en" altLang="ko-Kore-KR" sz="1200" dirty="0"/>
              <a:t>    public static void main(</a:t>
            </a:r>
            <a:r>
              <a:rPr lang="en" altLang="ko-Kore-KR" sz="1200" b="1" dirty="0"/>
              <a:t>String</a:t>
            </a:r>
            <a:r>
              <a:rPr lang="en" altLang="ko-Kore-KR" sz="1200" dirty="0"/>
              <a:t>[] </a:t>
            </a:r>
            <a:r>
              <a:rPr lang="en" altLang="ko-Kore-KR" sz="1200" dirty="0" err="1"/>
              <a:t>args</a:t>
            </a:r>
            <a:r>
              <a:rPr lang="en" altLang="ko-Kore-KR" sz="1200" dirty="0"/>
              <a:t>) {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      // </a:t>
            </a:r>
            <a:r>
              <a:rPr lang="ko-KR" altLang="en-US" sz="1200" dirty="0"/>
              <a:t>별 다이아몬드의 </a:t>
            </a:r>
            <a:r>
              <a:rPr lang="ko-KR" altLang="en-US" sz="1200" dirty="0" err="1"/>
              <a:t>상단부</a:t>
            </a:r>
            <a:br>
              <a:rPr lang="ko-KR" altLang="en-US" sz="1200" dirty="0"/>
            </a:br>
            <a:r>
              <a:rPr lang="ko-KR" altLang="en-US" sz="1200" dirty="0"/>
              <a:t>        </a:t>
            </a:r>
            <a:r>
              <a:rPr lang="en" altLang="ko-Kore-KR" sz="1200" dirty="0"/>
              <a:t>for(int </a:t>
            </a:r>
            <a:r>
              <a:rPr lang="en" altLang="ko-Kore-KR" sz="1200" dirty="0" err="1"/>
              <a:t>i</a:t>
            </a:r>
            <a:r>
              <a:rPr lang="en" altLang="ko-Kore-KR" sz="1200" dirty="0"/>
              <a:t>=1; </a:t>
            </a:r>
            <a:r>
              <a:rPr lang="en" altLang="ko-Kore-KR" sz="1200" dirty="0" err="1"/>
              <a:t>i</a:t>
            </a:r>
            <a:r>
              <a:rPr lang="en" altLang="ko-Kore-KR" sz="1200" dirty="0"/>
              <a:t>&lt;=4; </a:t>
            </a:r>
            <a:r>
              <a:rPr lang="en" altLang="ko-Kore-KR" sz="1200" dirty="0" err="1"/>
              <a:t>i</a:t>
            </a:r>
            <a:r>
              <a:rPr lang="en" altLang="ko-Kore-KR" sz="1200" dirty="0"/>
              <a:t>++) {</a:t>
            </a:r>
            <a:br>
              <a:rPr lang="en" altLang="ko-Kore-KR" sz="1200" dirty="0"/>
            </a:br>
            <a:r>
              <a:rPr lang="en" altLang="ko-Kore-KR" sz="1200" dirty="0"/>
              <a:t>            for (int j = 1; j &lt;= 4 - </a:t>
            </a:r>
            <a:r>
              <a:rPr lang="en" altLang="ko-Kore-KR" sz="1200" dirty="0" err="1"/>
              <a:t>i</a:t>
            </a:r>
            <a:r>
              <a:rPr lang="en" altLang="ko-Kore-KR" sz="1200" dirty="0"/>
              <a:t>; </a:t>
            </a:r>
            <a:r>
              <a:rPr lang="en" altLang="ko-Kore-KR" sz="1200" dirty="0" err="1"/>
              <a:t>j++</a:t>
            </a:r>
            <a:r>
              <a:rPr lang="en" altLang="ko-Kore-KR" sz="1200" dirty="0"/>
              <a:t>) {</a:t>
            </a:r>
            <a:br>
              <a:rPr lang="en" altLang="ko-Kore-KR" sz="1200" dirty="0"/>
            </a:br>
            <a:r>
              <a:rPr lang="en" altLang="ko-Kore-KR" sz="1200" dirty="0"/>
              <a:t>                </a:t>
            </a:r>
            <a:r>
              <a:rPr lang="en" altLang="ko-Kore-KR" sz="1200" b="1" dirty="0" err="1"/>
              <a:t>System</a:t>
            </a:r>
            <a:r>
              <a:rPr lang="en" altLang="ko-Kore-KR" sz="1200" dirty="0" err="1"/>
              <a:t>.</a:t>
            </a:r>
            <a:r>
              <a:rPr lang="en" altLang="ko-Kore-KR" sz="1200" i="1" dirty="0" err="1"/>
              <a:t>out</a:t>
            </a:r>
            <a:r>
              <a:rPr lang="en" altLang="ko-Kore-KR" sz="1200" dirty="0" err="1"/>
              <a:t>.print</a:t>
            </a:r>
            <a:r>
              <a:rPr lang="en" altLang="ko-Kore-KR" sz="1200" dirty="0"/>
              <a:t>(" "); // </a:t>
            </a:r>
            <a:r>
              <a:rPr lang="ko-KR" altLang="en-US" sz="1200" dirty="0"/>
              <a:t>앞의 공백 부분</a:t>
            </a:r>
            <a:br>
              <a:rPr lang="ko-KR" altLang="en-US" sz="1200" dirty="0"/>
            </a:br>
            <a:r>
              <a:rPr lang="ko-KR" altLang="en-US" sz="1200" dirty="0"/>
              <a:t>            </a:t>
            </a:r>
            <a:r>
              <a:rPr lang="en-US" altLang="ko-KR" sz="1200" dirty="0"/>
              <a:t>}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" altLang="ko-Kore-KR" sz="1200" dirty="0"/>
              <a:t>for (int j = 1; j &lt;= </a:t>
            </a:r>
            <a:r>
              <a:rPr lang="en" altLang="ko-Kore-KR" sz="1200" dirty="0" err="1"/>
              <a:t>i</a:t>
            </a:r>
            <a:r>
              <a:rPr lang="en" altLang="ko-Kore-KR" sz="1200" dirty="0"/>
              <a:t>; </a:t>
            </a:r>
            <a:r>
              <a:rPr lang="en" altLang="ko-Kore-KR" sz="1200" dirty="0" err="1"/>
              <a:t>j++</a:t>
            </a:r>
            <a:r>
              <a:rPr lang="en" altLang="ko-Kore-KR" sz="1200" dirty="0"/>
              <a:t>) {</a:t>
            </a:r>
            <a:br>
              <a:rPr lang="en" altLang="ko-Kore-KR" sz="1200" dirty="0"/>
            </a:br>
            <a:r>
              <a:rPr lang="en" altLang="ko-Kore-KR" sz="1200" dirty="0"/>
              <a:t>                </a:t>
            </a:r>
            <a:r>
              <a:rPr lang="en" altLang="ko-Kore-KR" sz="1200" b="1" dirty="0" err="1"/>
              <a:t>System</a:t>
            </a:r>
            <a:r>
              <a:rPr lang="en" altLang="ko-Kore-KR" sz="1200" dirty="0" err="1"/>
              <a:t>.</a:t>
            </a:r>
            <a:r>
              <a:rPr lang="en" altLang="ko-Kore-KR" sz="1200" i="1" dirty="0" err="1"/>
              <a:t>out</a:t>
            </a:r>
            <a:r>
              <a:rPr lang="en" altLang="ko-Kore-KR" sz="1200" dirty="0" err="1"/>
              <a:t>.print</a:t>
            </a:r>
            <a:r>
              <a:rPr lang="en" altLang="ko-Kore-KR" sz="1200" dirty="0"/>
              <a:t>("*"); // </a:t>
            </a:r>
            <a:r>
              <a:rPr lang="ko-KR" altLang="en-US" sz="1200" dirty="0"/>
              <a:t>만약에 </a:t>
            </a:r>
            <a:r>
              <a:rPr lang="en" altLang="ko-Kore-KR" sz="1200" dirty="0" err="1"/>
              <a:t>i</a:t>
            </a:r>
            <a:r>
              <a:rPr lang="ko-KR" altLang="en-US" sz="1200" dirty="0"/>
              <a:t>가 </a:t>
            </a:r>
            <a:r>
              <a:rPr lang="en-US" altLang="ko-KR" sz="1200" dirty="0"/>
              <a:t>1</a:t>
            </a:r>
            <a:r>
              <a:rPr lang="ko-KR" altLang="en-US" sz="1200" dirty="0"/>
              <a:t>이라면 별을 </a:t>
            </a:r>
            <a:r>
              <a:rPr lang="ko-KR" altLang="en-US" sz="1200" dirty="0" err="1"/>
              <a:t>한개</a:t>
            </a:r>
            <a:r>
              <a:rPr lang="ko-KR" altLang="en-US" sz="1200" dirty="0"/>
              <a:t> 찍어내고 </a:t>
            </a:r>
            <a:r>
              <a:rPr lang="en" altLang="ko-Kore-KR" sz="1200" dirty="0" err="1"/>
              <a:t>i</a:t>
            </a:r>
            <a:r>
              <a:rPr lang="ko-KR" altLang="en-US" sz="1200" dirty="0"/>
              <a:t>가 </a:t>
            </a:r>
            <a:r>
              <a:rPr lang="en-US" altLang="ko-KR" sz="1200" dirty="0"/>
              <a:t>2</a:t>
            </a:r>
            <a:r>
              <a:rPr lang="ko-KR" altLang="en-US" sz="1200" dirty="0"/>
              <a:t>라면 별을 두개 찍어낸다</a:t>
            </a:r>
            <a:r>
              <a:rPr lang="en-US" altLang="ko-KR" sz="1200" dirty="0"/>
              <a:t>. </a:t>
            </a:r>
            <a:r>
              <a:rPr lang="ko-KR" altLang="en-US" sz="1200" dirty="0"/>
              <a:t>한마디로 </a:t>
            </a:r>
            <a:r>
              <a:rPr lang="ko-KR" altLang="en-US" sz="1200" dirty="0" err="1"/>
              <a:t>한줄에</a:t>
            </a:r>
            <a:r>
              <a:rPr lang="ko-KR" altLang="en-US" sz="1200" dirty="0"/>
              <a:t> 있어야 할 별의 </a:t>
            </a:r>
            <a:r>
              <a:rPr lang="en-US" altLang="ko-KR" sz="1200" dirty="0"/>
              <a:t>2/3</a:t>
            </a:r>
            <a:r>
              <a:rPr lang="ko-KR" altLang="en-US" sz="1200" dirty="0"/>
              <a:t>만큼 찍어낸다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        }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" altLang="ko-Kore-KR" sz="1200" dirty="0"/>
              <a:t>for (int j = 2; j &lt;= </a:t>
            </a:r>
            <a:r>
              <a:rPr lang="en" altLang="ko-Kore-KR" sz="1200" dirty="0" err="1"/>
              <a:t>i</a:t>
            </a:r>
            <a:r>
              <a:rPr lang="en" altLang="ko-Kore-KR" sz="1200" dirty="0"/>
              <a:t>; </a:t>
            </a:r>
            <a:r>
              <a:rPr lang="en" altLang="ko-Kore-KR" sz="1200" dirty="0" err="1"/>
              <a:t>j++</a:t>
            </a:r>
            <a:r>
              <a:rPr lang="en" altLang="ko-Kore-KR" sz="1200" dirty="0"/>
              <a:t>) {</a:t>
            </a:r>
            <a:br>
              <a:rPr lang="en" altLang="ko-Kore-KR" sz="1200" dirty="0"/>
            </a:br>
            <a:r>
              <a:rPr lang="en" altLang="ko-Kore-KR" sz="1200" dirty="0"/>
              <a:t>                </a:t>
            </a:r>
            <a:r>
              <a:rPr lang="en" altLang="ko-Kore-KR" sz="1200" b="1" dirty="0" err="1"/>
              <a:t>System</a:t>
            </a:r>
            <a:r>
              <a:rPr lang="en" altLang="ko-Kore-KR" sz="1200" dirty="0" err="1"/>
              <a:t>.</a:t>
            </a:r>
            <a:r>
              <a:rPr lang="en" altLang="ko-Kore-KR" sz="1200" i="1" dirty="0" err="1"/>
              <a:t>out</a:t>
            </a:r>
            <a:r>
              <a:rPr lang="en" altLang="ko-Kore-KR" sz="1200" dirty="0" err="1"/>
              <a:t>.print</a:t>
            </a:r>
            <a:r>
              <a:rPr lang="en" altLang="ko-Kore-KR" sz="1200" dirty="0"/>
              <a:t>("*"); //</a:t>
            </a:r>
            <a:r>
              <a:rPr lang="ko-KR" altLang="en-US" sz="1200" dirty="0"/>
              <a:t>나머지 별의 </a:t>
            </a:r>
            <a:r>
              <a:rPr lang="ko-KR" altLang="en-US" sz="1200" dirty="0" err="1"/>
              <a:t>갯수만큼</a:t>
            </a:r>
            <a:r>
              <a:rPr lang="ko-KR" altLang="en-US" sz="1200" dirty="0"/>
              <a:t> 찍어준다</a:t>
            </a:r>
            <a:r>
              <a:rPr lang="en-US" altLang="ko-KR" sz="1200" dirty="0"/>
              <a:t>. </a:t>
            </a:r>
            <a:r>
              <a:rPr lang="en" altLang="ko-Kore-KR" sz="1200" dirty="0" err="1"/>
              <a:t>i</a:t>
            </a:r>
            <a:r>
              <a:rPr lang="ko-KR" altLang="en-US" sz="1200" dirty="0"/>
              <a:t>가 </a:t>
            </a:r>
            <a:r>
              <a:rPr lang="en-US" altLang="ko-KR" sz="1200" dirty="0"/>
              <a:t>1</a:t>
            </a:r>
            <a:r>
              <a:rPr lang="ko-KR" altLang="en-US" sz="1200" dirty="0"/>
              <a:t>이라면 찍어내지 않고 </a:t>
            </a:r>
            <a:r>
              <a:rPr lang="en-US" altLang="ko-KR" sz="1200" dirty="0"/>
              <a:t>2</a:t>
            </a:r>
            <a:r>
              <a:rPr lang="ko-KR" altLang="en-US" sz="1200" dirty="0"/>
              <a:t>라면 </a:t>
            </a:r>
            <a:r>
              <a:rPr lang="en-US" altLang="ko-KR" sz="1200" dirty="0"/>
              <a:t>1</a:t>
            </a:r>
            <a:r>
              <a:rPr lang="ko-KR" altLang="en-US" sz="1200" dirty="0"/>
              <a:t>개 찍어준다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        }</a:t>
            </a:r>
            <a:br>
              <a:rPr lang="en-US" altLang="ko-KR" sz="1200" dirty="0"/>
            </a:br>
            <a:r>
              <a:rPr lang="en-US" altLang="ko-KR" sz="1200" dirty="0"/>
              <a:t>            // </a:t>
            </a:r>
            <a:r>
              <a:rPr lang="en" altLang="ko-Kore-KR" sz="1200" dirty="0" err="1"/>
              <a:t>i</a:t>
            </a:r>
            <a:r>
              <a:rPr lang="ko-KR" altLang="en-US" sz="1200" dirty="0"/>
              <a:t>가 </a:t>
            </a:r>
            <a:r>
              <a:rPr lang="en-US" altLang="ko-KR" sz="1200" dirty="0"/>
              <a:t>2</a:t>
            </a:r>
            <a:r>
              <a:rPr lang="ko-KR" altLang="en-US" sz="1200" dirty="0" err="1"/>
              <a:t>일떄는</a:t>
            </a:r>
            <a:r>
              <a:rPr lang="ko-KR" altLang="en-US" sz="1200" dirty="0"/>
              <a:t> 별 두개와 </a:t>
            </a:r>
            <a:r>
              <a:rPr lang="ko-KR" altLang="en-US" sz="1200" dirty="0" err="1"/>
              <a:t>한개를</a:t>
            </a:r>
            <a:r>
              <a:rPr lang="ko-KR" altLang="en-US" sz="1200" dirty="0"/>
              <a:t> 합쳐서 </a:t>
            </a:r>
            <a:r>
              <a:rPr lang="ko-KR" altLang="en-US" sz="1200" dirty="0" err="1"/>
              <a:t>세개를</a:t>
            </a:r>
            <a:r>
              <a:rPr lang="ko-KR" altLang="en-US" sz="1200" dirty="0"/>
              <a:t> 찍어낸다</a:t>
            </a:r>
            <a:r>
              <a:rPr lang="en-US" altLang="ko-KR" sz="1200" dirty="0"/>
              <a:t>. 3</a:t>
            </a:r>
            <a:r>
              <a:rPr lang="ko-KR" altLang="en-US" sz="1200" dirty="0" err="1"/>
              <a:t>일때는</a:t>
            </a:r>
            <a:r>
              <a:rPr lang="ko-KR" altLang="en-US" sz="1200" dirty="0"/>
              <a:t> 별 </a:t>
            </a:r>
            <a:r>
              <a:rPr lang="ko-KR" altLang="en-US" sz="1200" dirty="0" err="1"/>
              <a:t>세개와</a:t>
            </a:r>
            <a:r>
              <a:rPr lang="ko-KR" altLang="en-US" sz="1200" dirty="0"/>
              <a:t> 두개를 합쳐서 찍어낸다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" altLang="ko-Kore-KR" sz="1200" b="1" dirty="0" err="1"/>
              <a:t>System</a:t>
            </a:r>
            <a:r>
              <a:rPr lang="en" altLang="ko-Kore-KR" sz="1200" dirty="0" err="1"/>
              <a:t>.</a:t>
            </a:r>
            <a:r>
              <a:rPr lang="en" altLang="ko-Kore-KR" sz="1200" i="1" dirty="0" err="1"/>
              <a:t>out</a:t>
            </a:r>
            <a:r>
              <a:rPr lang="en" altLang="ko-Kore-KR" sz="1200" dirty="0" err="1"/>
              <a:t>.println</a:t>
            </a:r>
            <a:r>
              <a:rPr lang="en" altLang="ko-Kore-KR" sz="1200" dirty="0"/>
              <a:t>(); // print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줄바꿈이</a:t>
            </a:r>
            <a:r>
              <a:rPr lang="ko-KR" altLang="en-US" sz="1200" dirty="0"/>
              <a:t> 포함되어 있지 않기 때문에 줄을 바꿔주기 위해 </a:t>
            </a:r>
            <a:r>
              <a:rPr lang="en" altLang="ko-Kore-KR" sz="1200" dirty="0" err="1"/>
              <a:t>println</a:t>
            </a:r>
            <a:r>
              <a:rPr lang="ko-KR" altLang="en-US" sz="1200" dirty="0"/>
              <a:t>을 한번 써준다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    }</a:t>
            </a:r>
            <a:br>
              <a:rPr lang="en-US" altLang="ko-KR" sz="1200" dirty="0"/>
            </a:br>
            <a:r>
              <a:rPr lang="en-US" altLang="ko-KR" sz="1200" dirty="0"/>
              <a:t>        // </a:t>
            </a:r>
            <a:r>
              <a:rPr lang="ko-KR" altLang="en-US" sz="1200" dirty="0"/>
              <a:t>그리고 이 반복을 </a:t>
            </a:r>
            <a:r>
              <a:rPr lang="ko-KR" altLang="en-US" sz="1200" dirty="0" err="1"/>
              <a:t>네번</a:t>
            </a:r>
            <a:r>
              <a:rPr lang="ko-KR" altLang="en-US" sz="1200" dirty="0"/>
              <a:t> 하겠다</a:t>
            </a:r>
            <a:r>
              <a:rPr lang="en-US" altLang="ko-KR" sz="1200" dirty="0"/>
              <a:t>...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/>
              <a:t>        //</a:t>
            </a:r>
            <a:r>
              <a:rPr lang="ko-KR" altLang="en-US" sz="1200" dirty="0"/>
              <a:t>별 다이아몬드의 하단부</a:t>
            </a:r>
            <a:br>
              <a:rPr lang="ko-KR" altLang="en-US" sz="1200" dirty="0"/>
            </a:br>
            <a:r>
              <a:rPr lang="ko-KR" altLang="en-US" sz="1200" dirty="0"/>
              <a:t>        </a:t>
            </a:r>
            <a:r>
              <a:rPr lang="en" altLang="ko-Kore-KR" sz="1200" dirty="0"/>
              <a:t>for(int </a:t>
            </a:r>
            <a:r>
              <a:rPr lang="en" altLang="ko-Kore-KR" sz="1200" dirty="0" err="1"/>
              <a:t>i</a:t>
            </a:r>
            <a:r>
              <a:rPr lang="en" altLang="ko-Kore-KR" sz="1200" dirty="0"/>
              <a:t>=1; </a:t>
            </a:r>
            <a:r>
              <a:rPr lang="en" altLang="ko-Kore-KR" sz="1200" dirty="0" err="1"/>
              <a:t>i</a:t>
            </a:r>
            <a:r>
              <a:rPr lang="en" altLang="ko-Kore-KR" sz="1200" dirty="0"/>
              <a:t>&lt;=3; </a:t>
            </a:r>
            <a:r>
              <a:rPr lang="en" altLang="ko-Kore-KR" sz="1200" dirty="0" err="1"/>
              <a:t>i</a:t>
            </a:r>
            <a:r>
              <a:rPr lang="en" altLang="ko-Kore-KR" sz="1200" dirty="0"/>
              <a:t>++) {</a:t>
            </a:r>
            <a:br>
              <a:rPr lang="en" altLang="ko-Kore-KR" sz="1200" dirty="0"/>
            </a:br>
            <a:r>
              <a:rPr lang="en" altLang="ko-Kore-KR" sz="1200" dirty="0"/>
              <a:t>            for (int j = 0; j &lt;= i-1; </a:t>
            </a:r>
            <a:r>
              <a:rPr lang="en" altLang="ko-Kore-KR" sz="1200" dirty="0" err="1"/>
              <a:t>j++</a:t>
            </a:r>
            <a:r>
              <a:rPr lang="en" altLang="ko-Kore-KR" sz="1200" dirty="0"/>
              <a:t>) {</a:t>
            </a:r>
            <a:br>
              <a:rPr lang="en" altLang="ko-Kore-KR" sz="1200" dirty="0"/>
            </a:br>
            <a:r>
              <a:rPr lang="en" altLang="ko-Kore-KR" sz="1200" dirty="0"/>
              <a:t>                </a:t>
            </a:r>
            <a:r>
              <a:rPr lang="en" altLang="ko-Kore-KR" sz="1200" b="1" dirty="0" err="1"/>
              <a:t>System</a:t>
            </a:r>
            <a:r>
              <a:rPr lang="en" altLang="ko-Kore-KR" sz="1200" dirty="0" err="1"/>
              <a:t>.</a:t>
            </a:r>
            <a:r>
              <a:rPr lang="en" altLang="ko-Kore-KR" sz="1200" i="1" dirty="0" err="1"/>
              <a:t>out</a:t>
            </a:r>
            <a:r>
              <a:rPr lang="en" altLang="ko-Kore-KR" sz="1200" dirty="0" err="1"/>
              <a:t>.print</a:t>
            </a:r>
            <a:r>
              <a:rPr lang="en" altLang="ko-Kore-KR" sz="1200" dirty="0"/>
              <a:t>(" "); // </a:t>
            </a:r>
            <a:r>
              <a:rPr lang="en" altLang="ko-Kore-KR" sz="1200" dirty="0" err="1"/>
              <a:t>i</a:t>
            </a:r>
            <a:r>
              <a:rPr lang="ko-KR" altLang="en-US" sz="1200" dirty="0"/>
              <a:t>가 </a:t>
            </a:r>
            <a:r>
              <a:rPr lang="en-US" altLang="ko-KR" sz="1200" dirty="0"/>
              <a:t>1</a:t>
            </a:r>
            <a:r>
              <a:rPr lang="ko-KR" altLang="en-US" sz="1200" dirty="0" err="1"/>
              <a:t>일때</a:t>
            </a:r>
            <a:r>
              <a:rPr lang="ko-KR" altLang="en-US" sz="1200" dirty="0"/>
              <a:t> </a:t>
            </a:r>
            <a:r>
              <a:rPr lang="en" altLang="ko-Kore-KR" sz="1200" dirty="0"/>
              <a:t>j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되므로 공백을 한번 찍어준다</a:t>
            </a:r>
            <a:r>
              <a:rPr lang="en-US" altLang="ko-KR" sz="1200" dirty="0"/>
              <a:t>. </a:t>
            </a:r>
            <a:r>
              <a:rPr lang="en" altLang="ko-Kore-KR" sz="1200" dirty="0" err="1"/>
              <a:t>i</a:t>
            </a:r>
            <a:r>
              <a:rPr lang="ko-KR" altLang="en-US" sz="1200" dirty="0"/>
              <a:t>가 </a:t>
            </a:r>
            <a:r>
              <a:rPr lang="en-US" altLang="ko-KR" sz="1200" dirty="0"/>
              <a:t>2</a:t>
            </a:r>
            <a:r>
              <a:rPr lang="ko-KR" altLang="en-US" sz="1200" dirty="0" err="1"/>
              <a:t>일때는</a:t>
            </a:r>
            <a:r>
              <a:rPr lang="ko-KR" altLang="en-US" sz="1200" dirty="0"/>
              <a:t> </a:t>
            </a:r>
            <a:r>
              <a:rPr lang="en" altLang="ko-Kore-KR" sz="1200" dirty="0"/>
              <a:t>j</a:t>
            </a:r>
            <a:r>
              <a:rPr lang="ko-KR" altLang="en-US" sz="1200" dirty="0"/>
              <a:t>가 </a:t>
            </a:r>
            <a:r>
              <a:rPr lang="en-US" altLang="ko-KR" sz="1200" dirty="0"/>
              <a:t>1</a:t>
            </a:r>
            <a:r>
              <a:rPr lang="ko-KR" altLang="en-US" sz="1200" dirty="0"/>
              <a:t>이 되므로 공백을 </a:t>
            </a:r>
            <a:r>
              <a:rPr lang="ko-KR" altLang="en-US" sz="1200" dirty="0" err="1"/>
              <a:t>두번</a:t>
            </a:r>
            <a:r>
              <a:rPr lang="ko-KR" altLang="en-US" sz="1200" dirty="0"/>
              <a:t> 찍어준다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        }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" altLang="ko-Kore-KR" sz="1200" dirty="0"/>
              <a:t>for (int j = 1; j &lt;= 4-i; </a:t>
            </a:r>
            <a:r>
              <a:rPr lang="en" altLang="ko-Kore-KR" sz="1200" dirty="0" err="1"/>
              <a:t>j++</a:t>
            </a:r>
            <a:r>
              <a:rPr lang="en" altLang="ko-Kore-KR" sz="1200" dirty="0"/>
              <a:t>) {</a:t>
            </a:r>
            <a:br>
              <a:rPr lang="en" altLang="ko-Kore-KR" sz="1200" dirty="0"/>
            </a:br>
            <a:r>
              <a:rPr lang="en" altLang="ko-Kore-KR" sz="1200" dirty="0"/>
              <a:t>                </a:t>
            </a:r>
            <a:r>
              <a:rPr lang="en" altLang="ko-Kore-KR" sz="1200" b="1" dirty="0" err="1"/>
              <a:t>System</a:t>
            </a:r>
            <a:r>
              <a:rPr lang="en" altLang="ko-Kore-KR" sz="1200" dirty="0" err="1"/>
              <a:t>.</a:t>
            </a:r>
            <a:r>
              <a:rPr lang="en" altLang="ko-Kore-KR" sz="1200" i="1" dirty="0" err="1"/>
              <a:t>out</a:t>
            </a:r>
            <a:r>
              <a:rPr lang="en" altLang="ko-Kore-KR" sz="1200" dirty="0" err="1"/>
              <a:t>.print</a:t>
            </a:r>
            <a:r>
              <a:rPr lang="en" altLang="ko-Kore-KR" sz="1200" dirty="0"/>
              <a:t>("*"); // </a:t>
            </a:r>
            <a:r>
              <a:rPr lang="en" altLang="ko-Kore-KR" sz="1200" dirty="0" err="1"/>
              <a:t>i</a:t>
            </a:r>
            <a:r>
              <a:rPr lang="ko-KR" altLang="en-US" sz="1200" dirty="0"/>
              <a:t>가 </a:t>
            </a:r>
            <a:r>
              <a:rPr lang="en-US" altLang="ko-KR" sz="1200" dirty="0"/>
              <a:t>1</a:t>
            </a:r>
            <a:r>
              <a:rPr lang="ko-KR" altLang="en-US" sz="1200" dirty="0" err="1"/>
              <a:t>일때</a:t>
            </a:r>
            <a:r>
              <a:rPr lang="ko-KR" altLang="en-US" sz="1200" dirty="0"/>
              <a:t> 별을 세번 찍어준다</a:t>
            </a:r>
            <a:r>
              <a:rPr lang="en-US" altLang="ko-KR" sz="1200" dirty="0"/>
              <a:t>. </a:t>
            </a:r>
            <a:r>
              <a:rPr lang="en" altLang="ko-Kore-KR" sz="1200" dirty="0" err="1"/>
              <a:t>i</a:t>
            </a:r>
            <a:r>
              <a:rPr lang="ko-KR" altLang="en-US" sz="1200" dirty="0"/>
              <a:t>가 </a:t>
            </a:r>
            <a:r>
              <a:rPr lang="en-US" altLang="ko-KR" sz="1200" dirty="0"/>
              <a:t>2</a:t>
            </a:r>
            <a:r>
              <a:rPr lang="ko-KR" altLang="en-US" sz="1200" dirty="0"/>
              <a:t>일 </a:t>
            </a:r>
            <a:r>
              <a:rPr lang="ko-KR" altLang="en-US" sz="1200" dirty="0" err="1"/>
              <a:t>떄에는</a:t>
            </a:r>
            <a:r>
              <a:rPr lang="ko-KR" altLang="en-US" sz="1200" dirty="0"/>
              <a:t> 별을 </a:t>
            </a:r>
            <a:r>
              <a:rPr lang="ko-KR" altLang="en-US" sz="1200" dirty="0" err="1"/>
              <a:t>두번</a:t>
            </a:r>
            <a:r>
              <a:rPr lang="ko-KR" altLang="en-US" sz="1200" dirty="0"/>
              <a:t> 찍어준다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        }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" altLang="ko-Kore-KR" sz="1200" dirty="0"/>
              <a:t>for (int j = 3; j &gt;= 1 + </a:t>
            </a:r>
            <a:r>
              <a:rPr lang="en" altLang="ko-Kore-KR" sz="1200" dirty="0" err="1"/>
              <a:t>i</a:t>
            </a:r>
            <a:r>
              <a:rPr lang="en" altLang="ko-Kore-KR" sz="1200" dirty="0"/>
              <a:t>; j--) {</a:t>
            </a:r>
            <a:br>
              <a:rPr lang="en" altLang="ko-Kore-KR" sz="1200" dirty="0"/>
            </a:br>
            <a:r>
              <a:rPr lang="en" altLang="ko-Kore-KR" sz="1200" dirty="0"/>
              <a:t>                </a:t>
            </a:r>
            <a:r>
              <a:rPr lang="en" altLang="ko-Kore-KR" sz="1200" b="1" dirty="0" err="1"/>
              <a:t>System</a:t>
            </a:r>
            <a:r>
              <a:rPr lang="en" altLang="ko-Kore-KR" sz="1200" dirty="0" err="1"/>
              <a:t>.</a:t>
            </a:r>
            <a:r>
              <a:rPr lang="en" altLang="ko-Kore-KR" sz="1200" i="1" dirty="0" err="1"/>
              <a:t>out</a:t>
            </a:r>
            <a:r>
              <a:rPr lang="en" altLang="ko-Kore-KR" sz="1200" dirty="0" err="1"/>
              <a:t>.print</a:t>
            </a:r>
            <a:r>
              <a:rPr lang="en" altLang="ko-Kore-KR" sz="1200" dirty="0"/>
              <a:t>("*"); // </a:t>
            </a:r>
            <a:r>
              <a:rPr lang="en" altLang="ko-Kore-KR" sz="1200" dirty="0" err="1"/>
              <a:t>i</a:t>
            </a:r>
            <a:r>
              <a:rPr lang="ko-KR" altLang="en-US" sz="1200" dirty="0"/>
              <a:t>가 </a:t>
            </a:r>
            <a:r>
              <a:rPr lang="en-US" altLang="ko-KR" sz="1200" dirty="0"/>
              <a:t>1</a:t>
            </a:r>
            <a:r>
              <a:rPr lang="ko-KR" altLang="en-US" sz="1200" dirty="0" err="1"/>
              <a:t>일때</a:t>
            </a:r>
            <a:r>
              <a:rPr lang="ko-KR" altLang="en-US" sz="1200" dirty="0"/>
              <a:t> 별을 </a:t>
            </a:r>
            <a:r>
              <a:rPr lang="ko-KR" altLang="en-US" sz="1200" dirty="0" err="1"/>
              <a:t>두번</a:t>
            </a:r>
            <a:r>
              <a:rPr lang="ko-KR" altLang="en-US" sz="1200" dirty="0"/>
              <a:t> 찍어준다</a:t>
            </a:r>
            <a:r>
              <a:rPr lang="en-US" altLang="ko-KR" sz="1200" dirty="0"/>
              <a:t>. </a:t>
            </a:r>
            <a:r>
              <a:rPr lang="en" altLang="ko-Kore-KR" sz="1200" dirty="0" err="1"/>
              <a:t>i</a:t>
            </a:r>
            <a:r>
              <a:rPr lang="ko-KR" altLang="en-US" sz="1200" dirty="0"/>
              <a:t>가 </a:t>
            </a:r>
            <a:r>
              <a:rPr lang="en-US" altLang="ko-KR" sz="1200" dirty="0"/>
              <a:t>2</a:t>
            </a:r>
            <a:r>
              <a:rPr lang="ko-KR" altLang="en-US" sz="1200" dirty="0" err="1"/>
              <a:t>일때는</a:t>
            </a:r>
            <a:r>
              <a:rPr lang="ko-KR" altLang="en-US" sz="1200" dirty="0"/>
              <a:t> 별을 한번 찍어준다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        }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" altLang="ko-Kore-KR" sz="1200" b="1" dirty="0" err="1"/>
              <a:t>System</a:t>
            </a:r>
            <a:r>
              <a:rPr lang="en" altLang="ko-Kore-KR" sz="1200" dirty="0" err="1"/>
              <a:t>.</a:t>
            </a:r>
            <a:r>
              <a:rPr lang="en" altLang="ko-Kore-KR" sz="1200" i="1" dirty="0" err="1"/>
              <a:t>out</a:t>
            </a:r>
            <a:r>
              <a:rPr lang="en" altLang="ko-Kore-KR" sz="1200" dirty="0" err="1"/>
              <a:t>.println</a:t>
            </a:r>
            <a:r>
              <a:rPr lang="en" altLang="ko-Kore-KR" sz="1200" dirty="0"/>
              <a:t>(); // print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줄바꿈이</a:t>
            </a:r>
            <a:r>
              <a:rPr lang="ko-KR" altLang="en-US" sz="1200" dirty="0"/>
              <a:t> 포함되어 있지 않기 때문에 줄을 바꿔주기 위해 </a:t>
            </a:r>
            <a:r>
              <a:rPr lang="en" altLang="ko-Kore-KR" sz="1200" dirty="0" err="1"/>
              <a:t>println</a:t>
            </a:r>
            <a:r>
              <a:rPr lang="ko-KR" altLang="en-US" sz="1200" dirty="0"/>
              <a:t>을 한번 써준다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    }</a:t>
            </a:r>
            <a:br>
              <a:rPr lang="en-US" altLang="ko-KR" sz="1200" dirty="0"/>
            </a:br>
            <a:r>
              <a:rPr lang="en-US" altLang="ko-KR" sz="1200" dirty="0"/>
              <a:t>        // </a:t>
            </a:r>
            <a:r>
              <a:rPr lang="ko-KR" altLang="en-US" sz="1200" dirty="0"/>
              <a:t>이 반복을 세번 하겠다</a:t>
            </a:r>
            <a:r>
              <a:rPr lang="en-US" altLang="ko-KR" sz="1200" dirty="0"/>
              <a:t>...</a:t>
            </a:r>
            <a:br>
              <a:rPr lang="en-US" altLang="ko-KR" sz="1200" dirty="0"/>
            </a:br>
            <a:r>
              <a:rPr lang="en-US" altLang="ko-KR" sz="1200" dirty="0"/>
              <a:t>    }</a:t>
            </a:r>
            <a:br>
              <a:rPr lang="en-US" altLang="ko-KR" sz="1200" dirty="0"/>
            </a:br>
            <a:r>
              <a:rPr lang="en-US" altLang="ko-KR" sz="1200" dirty="0"/>
              <a:t>}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3084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 dirty="0"/>
              <a:t>2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자바가 플랫폼 독립적일 수 있는 것은 무엇 때문인가</a:t>
            </a:r>
            <a:endParaRPr kumimoji="1"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4EBB-7D0B-7F43-876A-9DAB90F2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ko-KR" altLang="en-US" sz="2600" dirty="0"/>
              <a:t>자바 플랫폼은 클래스라는 바이트 코드를 생성하고 이 바이트 코드를 통해 가상 </a:t>
            </a:r>
            <a:r>
              <a:rPr kumimoji="1" lang="ko-KR" altLang="en-US" sz="2600" dirty="0" err="1"/>
              <a:t>머신이</a:t>
            </a:r>
            <a:r>
              <a:rPr kumimoji="1" lang="ko-KR" altLang="en-US" sz="2600" dirty="0"/>
              <a:t> 해석하고 실행하는 구조로 되어 있기 때문에 다양한 운영체제에서 실행이 가능해 독립적이라고 볼 수 있다</a:t>
            </a:r>
            <a:r>
              <a:rPr kumimoji="1" lang="en-US" altLang="ko-KR" sz="2600" dirty="0"/>
              <a:t>.</a:t>
            </a:r>
            <a:endParaRPr kumimoji="1"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97110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 dirty="0"/>
              <a:t>3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자바 애플리케이션과 자바 애플릿은 어떻게 다른가</a:t>
            </a:r>
            <a:r>
              <a:rPr kumimoji="1" lang="en-US" altLang="ko-KR" sz="2800" dirty="0"/>
              <a:t>?</a:t>
            </a:r>
            <a:endParaRPr kumimoji="1"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4EBB-7D0B-7F43-876A-9DAB90F2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자바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애플리케이션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독립적으로 실행될 수 있는 일반 응용 프로그램이다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R" altLang="en-US" dirty="0"/>
              <a:t>자바 애플릿</a:t>
            </a:r>
          </a:p>
          <a:p>
            <a:pPr lvl="1"/>
            <a:r>
              <a:rPr kumimoji="1" lang="ko-KR" altLang="en-US" dirty="0"/>
              <a:t>웹 브라우저 안에서 실행되는 작은 프로그램이다</a:t>
            </a:r>
            <a:r>
              <a:rPr kumimoji="1" lang="en-US" altLang="ko-KR" dirty="0"/>
              <a:t>.</a:t>
            </a:r>
          </a:p>
          <a:p>
            <a:pPr lvl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8946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4.</a:t>
            </a:r>
            <a:r>
              <a:rPr kumimoji="1" lang="ko-KR" altLang="en-US" sz="2800" dirty="0"/>
              <a:t> 자바 프로그램을 컴파일하고 실행시키는 과정을 개념적으로 설명하라</a:t>
            </a:r>
            <a:r>
              <a:rPr kumimoji="1" lang="en-US" altLang="ko-KR" sz="2800" dirty="0"/>
              <a:t>.</a:t>
            </a:r>
            <a:endParaRPr kumimoji="1"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4EBB-7D0B-7F43-876A-9DAB90F2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ko-KR" altLang="en-US" sz="2600" dirty="0"/>
              <a:t>사용자가 작성한 </a:t>
            </a:r>
            <a:r>
              <a:rPr kumimoji="1" lang="en-US" altLang="ko-KR" sz="2600" dirty="0"/>
              <a:t>.java</a:t>
            </a:r>
            <a:r>
              <a:rPr kumimoji="1" lang="ko-KR" altLang="en-US" sz="2600" dirty="0"/>
              <a:t> 파일을 </a:t>
            </a:r>
            <a:r>
              <a:rPr kumimoji="1" lang="en-US" altLang="ko-KR" sz="2600" dirty="0"/>
              <a:t>class</a:t>
            </a:r>
            <a:r>
              <a:rPr kumimoji="1" lang="ko-KR" altLang="en-US" sz="2600" dirty="0"/>
              <a:t> 파일로 컴파일하고</a:t>
            </a:r>
            <a:r>
              <a:rPr kumimoji="1" lang="en-US" altLang="ko-KR" sz="2600" dirty="0"/>
              <a:t>,</a:t>
            </a:r>
            <a:r>
              <a:rPr kumimoji="1" lang="ko-KR" altLang="en-US" sz="2600" dirty="0"/>
              <a:t> 자바 </a:t>
            </a:r>
            <a:r>
              <a:rPr kumimoji="1" lang="ko-KR" altLang="en-US" sz="2600" dirty="0" err="1"/>
              <a:t>가상머신으로</a:t>
            </a:r>
            <a:r>
              <a:rPr kumimoji="1" lang="ko-KR" altLang="en-US" sz="2600" dirty="0"/>
              <a:t> 각 운영체제에 맞는 명령어로 변환하고 실행된다</a:t>
            </a:r>
            <a:r>
              <a:rPr kumimoji="1" lang="en-US" altLang="ko-KR" sz="2600" dirty="0"/>
              <a:t>.</a:t>
            </a:r>
            <a:endParaRPr kumimoji="1"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142888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5.</a:t>
            </a:r>
            <a:r>
              <a:rPr kumimoji="1" lang="ko-KR" altLang="en-US" sz="2800" dirty="0"/>
              <a:t> 자바 프로그래밍 언어로 작성된 프로그램을 컴파일 할 때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컴파일러는 소스 파일을 플랫폼 독립적인 코드로 변환하게 되는데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이 코드를 무엇이라고 부르는가</a:t>
            </a:r>
            <a:r>
              <a:rPr kumimoji="1" lang="en-US" altLang="ko-KR" sz="2800" dirty="0"/>
              <a:t>?</a:t>
            </a:r>
            <a:endParaRPr kumimoji="1"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4EBB-7D0B-7F43-876A-9DAB90F2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kumimoji="1" lang="en-US" altLang="ko-KR" sz="2600" dirty="0"/>
          </a:p>
          <a:p>
            <a:pPr marL="0" indent="0" algn="ctr">
              <a:lnSpc>
                <a:spcPct val="150000"/>
              </a:lnSpc>
              <a:buNone/>
            </a:pPr>
            <a:endParaRPr kumimoji="1" lang="en-US" altLang="ko-KR" sz="2600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ko-KR" altLang="en-US" sz="2600" dirty="0"/>
              <a:t>바이트 코드</a:t>
            </a:r>
            <a:endParaRPr kumimoji="1"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60501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6.</a:t>
            </a:r>
            <a:r>
              <a:rPr kumimoji="1" lang="ko-KR" altLang="en-US" sz="2800" dirty="0"/>
              <a:t> 윈도우즈에서 </a:t>
            </a:r>
            <a:r>
              <a:rPr kumimoji="1" lang="en-US" altLang="ko-KR" sz="2800" dirty="0"/>
              <a:t>JDK</a:t>
            </a:r>
            <a:r>
              <a:rPr kumimoji="1" lang="ko-KR" altLang="en-US" sz="2800" dirty="0"/>
              <a:t>가 디폴트로 설치되는 디렉토리는 어디인가</a:t>
            </a:r>
            <a:r>
              <a:rPr kumimoji="1" lang="en-US" altLang="ko-KR" sz="2800" dirty="0"/>
              <a:t>?</a:t>
            </a:r>
            <a:endParaRPr kumimoji="1"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4EBB-7D0B-7F43-876A-9DAB90F2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kumimoji="1" lang="en-US" altLang="ko-KR" sz="2600" dirty="0"/>
          </a:p>
          <a:p>
            <a:pPr marL="0" indent="0" algn="ctr">
              <a:lnSpc>
                <a:spcPct val="150000"/>
              </a:lnSpc>
              <a:buNone/>
            </a:pPr>
            <a:endParaRPr kumimoji="1" lang="en-US" altLang="ko-KR" sz="2600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ko-Kore-KR" sz="2600" dirty="0"/>
              <a:t>C:\Program Files\Java\</a:t>
            </a:r>
          </a:p>
        </p:txBody>
      </p:sp>
    </p:spTree>
    <p:extLst>
      <p:ext uri="{BB962C8B-B14F-4D97-AF65-F5344CB8AC3E}">
        <p14:creationId xmlns:p14="http://schemas.microsoft.com/office/powerpoint/2010/main" val="267879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 dirty="0"/>
              <a:t>7. </a:t>
            </a:r>
            <a:r>
              <a:rPr kumimoji="1" lang="en-US" altLang="ko-Kore-KR" sz="2800" dirty="0" err="1"/>
              <a:t>Javac</a:t>
            </a:r>
            <a:r>
              <a:rPr kumimoji="1" lang="ko-KR" altLang="en-US" sz="2800" dirty="0"/>
              <a:t>와 같은 도구들을 어떤 디렉토리에서나 사용할 수 있게 하려면 무엇을 변경하여야 하는가</a:t>
            </a:r>
            <a:r>
              <a:rPr kumimoji="1" lang="en-US" altLang="ko-KR" sz="2800" dirty="0"/>
              <a:t>?</a:t>
            </a:r>
            <a:endParaRPr kumimoji="1"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4EBB-7D0B-7F43-876A-9DAB90F2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kumimoji="1" lang="en-US" altLang="ko-KR" sz="2600" dirty="0"/>
          </a:p>
          <a:p>
            <a:pPr marL="0" indent="0" algn="ctr">
              <a:lnSpc>
                <a:spcPct val="150000"/>
              </a:lnSpc>
              <a:buNone/>
            </a:pPr>
            <a:endParaRPr kumimoji="1" lang="en-US" altLang="ko-KR" sz="2600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ko-KR" altLang="en-US" sz="2600" dirty="0" err="1"/>
              <a:t>환경변수의</a:t>
            </a:r>
            <a:r>
              <a:rPr kumimoji="1" lang="ko-KR" altLang="en-US" sz="2600" dirty="0"/>
              <a:t> </a:t>
            </a:r>
            <a:r>
              <a:rPr kumimoji="1" lang="en-US" altLang="ko-KR" sz="2600" dirty="0"/>
              <a:t>path</a:t>
            </a:r>
            <a:r>
              <a:rPr kumimoji="1" lang="ko-KR" altLang="en-US" sz="2600" dirty="0"/>
              <a:t> 변수 값을 변경해준다</a:t>
            </a:r>
            <a:r>
              <a:rPr kumimoji="1" lang="en-US" altLang="ko-KR" sz="2600" dirty="0"/>
              <a:t>.</a:t>
            </a:r>
            <a:endParaRPr kumimoji="1"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246612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1B873-4818-4F46-9A73-64909A3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8.</a:t>
            </a:r>
            <a:r>
              <a:rPr kumimoji="1" lang="ko-KR" altLang="en-US" sz="2800" dirty="0"/>
              <a:t> 소스 파일의 이름이 </a:t>
            </a:r>
            <a:r>
              <a:rPr kumimoji="1" lang="en-US" altLang="ko-KR" sz="2800" dirty="0" err="1"/>
              <a:t>MyProgram.java</a:t>
            </a:r>
            <a:r>
              <a:rPr kumimoji="1" lang="ko-KR" altLang="en-US" sz="2800" dirty="0" err="1"/>
              <a:t>라고</a:t>
            </a:r>
            <a:r>
              <a:rPr kumimoji="1" lang="ko-KR" altLang="en-US" sz="2800" dirty="0"/>
              <a:t> 하자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컴파일하고 실행하는 명령어들을 차례대로 적어보라</a:t>
            </a:r>
            <a:r>
              <a:rPr kumimoji="1" lang="en-US" altLang="ko-KR" sz="2800" dirty="0"/>
              <a:t>.</a:t>
            </a:r>
            <a:endParaRPr kumimoji="1"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4EBB-7D0B-7F43-876A-9DAB90F2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kumimoji="1" lang="en-US" altLang="ko-KR" sz="26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" altLang="ko-Kore-KR" sz="2400" dirty="0"/>
              <a:t>c:\&gt; </a:t>
            </a:r>
            <a:r>
              <a:rPr lang="en" altLang="ko-Kore-KR" sz="2400" dirty="0" err="1"/>
              <a:t>javac</a:t>
            </a:r>
            <a:r>
              <a:rPr lang="en" altLang="ko-Kore-KR" sz="2400" dirty="0"/>
              <a:t>    ____________________  enter  -&gt; </a:t>
            </a:r>
            <a:r>
              <a:rPr lang="en" altLang="ko-Kore-KR" sz="2400" dirty="0" err="1"/>
              <a:t>MyProgram.java</a:t>
            </a:r>
            <a:br>
              <a:rPr lang="en" altLang="ko-Kore-KR" sz="2400" dirty="0"/>
            </a:br>
            <a:r>
              <a:rPr lang="en" altLang="ko-Kore-KR" sz="2400" dirty="0"/>
              <a:t>     c:\&gt; java      ____________________  enter  -&gt; </a:t>
            </a:r>
            <a:r>
              <a:rPr lang="en" altLang="ko-Kore-KR" sz="2400" dirty="0" err="1"/>
              <a:t>MyProgram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6548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1322</Words>
  <Application>Microsoft Macintosh PowerPoint</Application>
  <PresentationFormat>와이드스크린</PresentationFormat>
  <Paragraphs>80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테마</vt:lpstr>
      <vt:lpstr>자바 TEST BANK 1장</vt:lpstr>
      <vt:lpstr>1. 자바 가상 머신과 바이트 코드에 대하여 설명하라.</vt:lpstr>
      <vt:lpstr>2. 자바가 플랫폼 독립적일 수 있는 것은 무엇 때문인가</vt:lpstr>
      <vt:lpstr>3. 자바 애플리케이션과 자바 애플릿은 어떻게 다른가?</vt:lpstr>
      <vt:lpstr>4. 자바 프로그램을 컴파일하고 실행시키는 과정을 개념적으로 설명하라.</vt:lpstr>
      <vt:lpstr>5. 자바 프로그래밍 언어로 작성된 프로그램을 컴파일 할 때, 컴파일러는 소스 파일을 플랫폼 독립적인 코드로 변환하게 되는데, 이 코드를 무엇이라고 부르는가?</vt:lpstr>
      <vt:lpstr>6. 윈도우즈에서 JDK가 디폴트로 설치되는 디렉토리는 어디인가?</vt:lpstr>
      <vt:lpstr>7. Javac와 같은 도구들을 어떤 디렉토리에서나 사용할 수 있게 하려면 무엇을 변경하여야 하는가?</vt:lpstr>
      <vt:lpstr>8. 소스 파일의 이름이 MyProgram.java라고 하자. 컴파일하고 실행하는 명령어들을 차례대로 적어보라.</vt:lpstr>
      <vt:lpstr>9. 만약 다음과 같은 오류 메시지가 발생되었을 경우, 가장 먼저 체크하여야 할 것은 무엇인가? 어떤 경우에 아래와 같은 메시지가 발생하는가?</vt:lpstr>
      <vt:lpstr>10.다음과 같은 소스 파일을 입력하여서 Hello World.java로 저장 하였다.</vt:lpstr>
      <vt:lpstr>11. 위의 소스 파일을 다음과 같이 컴파일 해서 실행 하였다. 잘못된 점을 모두 지적하여라.</vt:lpstr>
      <vt:lpstr>12-2. javac를 실행하여서 소스 파일을 컴파일하라. 클래스 파일이 제대로 생성되었는지 확인하라. 만약 오류가 발생하였다면 오류 메세지를 설명하여 보라.</vt:lpstr>
      <vt:lpstr>12-3. java를 이용하여서 클래스 파일을 실행하여 보라. 주의할 점은  이 경우 .class 확장자를 붙이면 안 된다.</vt:lpstr>
      <vt:lpstr>12-4. 자바 컴파일러를 다음과 같이 실행시키면 어떻게 되는가?</vt:lpstr>
      <vt:lpstr>12-5. 자바 컴파일러나 인터프리터는 대소문자를 구별하는가? 아래와 같이 실행하여 보라.</vt:lpstr>
      <vt:lpstr>12-6. 자바 인터프리터를 다음과 같이 실행시키면 어떻게 되는가?</vt:lpstr>
      <vt:lpstr>12-7. Hello.class 파일을 삭제한 후에 자바 인터프리터를 실행하면 어떻게 되는가?</vt:lpstr>
      <vt:lpstr>12-8. 자신의 학번, 이름, 날짜를 출력하도록 1번 문제의 소스를 수정하여 보자.</vt:lpstr>
      <vt:lpstr>12-9. javac와 java의 실행 옵션에 대하여 살펴보자. 실행 옵션은 javac나 java만을 입력하고 엔터를 치면 화면에 표시된다.</vt:lpstr>
      <vt:lpstr>13-1. HelloProject라는 이름으로 프로젝트를 생성한 후에 Hello라는 클래스를 생성하고 위의 코드를 입력한다.</vt:lpstr>
      <vt:lpstr>13-2. 화면 왼쪽의 패키지 탐색기에서 HelloProject 아래에 어떤 파일들이 존재하는지 클릭하여 보라.</vt:lpstr>
      <vt:lpstr>13-3. ①번 문장을 입력할 때 System.을 입력하면 아래와 같은 콤보 박스가 나타난다. 여기서 out을 선택하여 보자.</vt:lpstr>
      <vt:lpstr>13-4. 메뉴 Run-&gt;Run As-&gt;Java Application을 선택하여 프로그램을 실행하여 본다.</vt:lpstr>
      <vt:lpstr>13-5. 소스 파일과 클래스 파일이 저장되는 디렉토리가 어디인지를 알아보자. 소스 파일과 클 래스 파일이 저장되는 디렉토리를 변경하려면 어떻게 하여야 하는가?</vt:lpstr>
      <vt:lpstr>14. 자신의 이름, 주소, 전화 번호, 학과 등의 정보를 화면에 별도의 줄에 출력하는 프로그램을 작성하시오.</vt:lpstr>
      <vt:lpstr>15. 다음과 같은 패턴을 출력하는 프로그램을 작성하시오.   (별 다이아몬드)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TEST BANK 1장</dc:title>
  <dc:creator>LeeDonghyeon</dc:creator>
  <cp:lastModifiedBy>LeeDonghyeon</cp:lastModifiedBy>
  <cp:revision>18</cp:revision>
  <dcterms:created xsi:type="dcterms:W3CDTF">2021-10-10T05:36:12Z</dcterms:created>
  <dcterms:modified xsi:type="dcterms:W3CDTF">2021-10-11T19:59:41Z</dcterms:modified>
</cp:coreProperties>
</file>